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1"/>
  </p:notesMasterIdLst>
  <p:sldIdLst>
    <p:sldId id="256" r:id="rId2"/>
    <p:sldId id="257" r:id="rId3"/>
    <p:sldId id="259" r:id="rId4"/>
    <p:sldId id="262" r:id="rId5"/>
    <p:sldId id="261" r:id="rId6"/>
    <p:sldId id="258" r:id="rId7"/>
    <p:sldId id="263" r:id="rId8"/>
    <p:sldId id="264" r:id="rId9"/>
    <p:sldId id="265" r:id="rId10"/>
    <p:sldId id="260" r:id="rId11"/>
    <p:sldId id="266" r:id="rId12"/>
    <p:sldId id="267" r:id="rId13"/>
    <p:sldId id="268" r:id="rId14"/>
    <p:sldId id="269" r:id="rId15"/>
    <p:sldId id="274" r:id="rId16"/>
    <p:sldId id="280" r:id="rId17"/>
    <p:sldId id="281" r:id="rId18"/>
    <p:sldId id="271" r:id="rId19"/>
    <p:sldId id="285" r:id="rId20"/>
    <p:sldId id="272" r:id="rId21"/>
    <p:sldId id="282" r:id="rId22"/>
    <p:sldId id="273" r:id="rId23"/>
    <p:sldId id="283" r:id="rId24"/>
    <p:sldId id="284" r:id="rId25"/>
    <p:sldId id="275" r:id="rId26"/>
    <p:sldId id="276" r:id="rId27"/>
    <p:sldId id="277" r:id="rId28"/>
    <p:sldId id="278" r:id="rId29"/>
    <p:sldId id="2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00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76A5B-3476-477D-A690-33C7498CAD9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0E5BF-2A89-42CD-A87C-821E302F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2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03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5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42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75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51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Sources:</a:t>
            </a:r>
          </a:p>
          <a:p>
            <a:endParaRPr lang="en-US" dirty="0" smtClean="0"/>
          </a:p>
          <a:p>
            <a:r>
              <a:rPr lang="en-US" dirty="0" err="1" smtClean="0"/>
              <a:t>Soskey</a:t>
            </a:r>
            <a:r>
              <a:rPr lang="en-US" dirty="0" smtClean="0"/>
              <a:t>, G. 20 Aug 2013. “The Go-to Guide</a:t>
            </a:r>
            <a:r>
              <a:rPr lang="en-US" baseline="0" dirty="0" smtClean="0"/>
              <a:t> to Creating Email Newsletters People Actually Read” Retrieved from &lt;http://blog.hubspot.com/marketing/guide-creating-email-newsletters-ht&gt;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Nonprofit Tech For Good. 28 Sept 2014. “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e-Newsletter Best Practices for Nonprofits.”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Retrieved from &lt;</a:t>
            </a:r>
            <a:r>
              <a:rPr lang="en-US" dirty="0" smtClean="0"/>
              <a:t>http://www.nptechforgood.com/2014/09/28/10-e-newsletter-best-practices-for-nonprofits/&gt;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9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Appeal to skimmers</a:t>
            </a:r>
          </a:p>
          <a:p>
            <a:r>
              <a:rPr lang="en-US" dirty="0" smtClean="0"/>
              <a:t>	Hyperlinked table of contents</a:t>
            </a:r>
          </a:p>
          <a:p>
            <a:r>
              <a:rPr lang="en-US" dirty="0" smtClean="0"/>
              <a:t>	Headlines, bold words, blurbs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15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61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90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2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4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MailChimp</a:t>
            </a:r>
            <a:r>
              <a:rPr lang="en-US" dirty="0" smtClean="0"/>
              <a:t> sends 400 million emails a day </a:t>
            </a:r>
          </a:p>
          <a:p>
            <a:r>
              <a:rPr lang="en-US" dirty="0" smtClean="0"/>
              <a:t>A</a:t>
            </a:r>
            <a:r>
              <a:rPr lang="en-US" baseline="0" dirty="0" smtClean="0"/>
              <a:t> Quartz survey of 940 global executives get their news and info primarily from e-news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Source: </a:t>
            </a:r>
            <a:r>
              <a:rPr lang="en-US" baseline="0" dirty="0" err="1" smtClean="0"/>
              <a:t>Carr</a:t>
            </a:r>
            <a:r>
              <a:rPr lang="en-US" baseline="0" dirty="0" smtClean="0"/>
              <a:t>, David. 29, June 2014. “For Email a Death Greatly Exaggerated.” Retrieved from &lt;http://www.nytimes.com/2014/06/30/business/media/for-email-a-death-greatly-exaggerated.html?_r=1&gt;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66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-Many offer discounts and resources for non-profits like libraries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2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60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043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newsletter</a:t>
            </a:r>
            <a:r>
              <a:rPr lang="en-US" baseline="0" dirty="0" smtClean="0"/>
              <a:t> services also have plug 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80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1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Send emails in small batches</a:t>
            </a:r>
          </a:p>
          <a:p>
            <a:r>
              <a:rPr lang="en-US" dirty="0" smtClean="0"/>
              <a:t>Beware of BCC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424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229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Print copies, have around library</a:t>
            </a:r>
          </a:p>
          <a:p>
            <a:r>
              <a:rPr lang="en-US" dirty="0" smtClean="0"/>
              <a:t>Button on each page of web site</a:t>
            </a:r>
          </a:p>
          <a:p>
            <a:r>
              <a:rPr lang="en-US" dirty="0" smtClean="0"/>
              <a:t>Signage, bookmarks, the usual</a:t>
            </a:r>
          </a:p>
          <a:p>
            <a:r>
              <a:rPr lang="en-US" dirty="0" smtClean="0"/>
              <a:t>Social media – create visuals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97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Measure “opens” and “clicks”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Bounces and Unsubscribes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A/B Testing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994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5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4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73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1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91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58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0E5BF-2A89-42CD-A87C-821E302F7D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6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DD11B26-E510-4436-B223-A43DBB77165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2835-EB0C-483C-AF3F-414A61587CEB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7719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1B26-E510-4436-B223-A43DBB77165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2835-EB0C-483C-AF3F-414A6158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5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1B26-E510-4436-B223-A43DBB77165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2835-EB0C-483C-AF3F-414A61587C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130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1B26-E510-4436-B223-A43DBB77165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2835-EB0C-483C-AF3F-414A6158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1B26-E510-4436-B223-A43DBB77165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2835-EB0C-483C-AF3F-414A61587C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3629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1B26-E510-4436-B223-A43DBB77165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2835-EB0C-483C-AF3F-414A6158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0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1B26-E510-4436-B223-A43DBB77165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2835-EB0C-483C-AF3F-414A6158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4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1B26-E510-4436-B223-A43DBB77165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2835-EB0C-483C-AF3F-414A6158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0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1B26-E510-4436-B223-A43DBB77165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2835-EB0C-483C-AF3F-414A6158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9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1B26-E510-4436-B223-A43DBB77165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2835-EB0C-483C-AF3F-414A6158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2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1B26-E510-4436-B223-A43DBB77165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2835-EB0C-483C-AF3F-414A61587C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69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D11B26-E510-4436-B223-A43DBB77165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F552835-EB0C-483C-AF3F-414A61587C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19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morguefile.com/" TargetMode="External"/><Relationship Id="rId5" Type="http://schemas.openxmlformats.org/officeDocument/2006/relationships/hyperlink" Target="http://picjumbo.com/" TargetMode="External"/><Relationship Id="rId4" Type="http://schemas.openxmlformats.org/officeDocument/2006/relationships/hyperlink" Target="http://www.freeimages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weber.com/" TargetMode="External"/><Relationship Id="rId3" Type="http://schemas.openxmlformats.org/officeDocument/2006/relationships/hyperlink" Target="http://www.constantcontact.com/" TargetMode="External"/><Relationship Id="rId7" Type="http://schemas.openxmlformats.org/officeDocument/2006/relationships/hyperlink" Target="http://www.campaigner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verticalresponse.com/" TargetMode="External"/><Relationship Id="rId5" Type="http://schemas.openxmlformats.org/officeDocument/2006/relationships/hyperlink" Target="http://www.flashissue.com/" TargetMode="External"/><Relationship Id="rId4" Type="http://schemas.openxmlformats.org/officeDocument/2006/relationships/hyperlink" Target="http://www.mailchimp.com/" TargetMode="External"/><Relationship Id="rId9" Type="http://schemas.openxmlformats.org/officeDocument/2006/relationships/hyperlink" Target="https://www.ebscohost.com/novelist/our-products/libraryaware-nextreads-newsletter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eganbezdek@gmail.co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jpeg"/><Relationship Id="rId4" Type="http://schemas.openxmlformats.org/officeDocument/2006/relationships/hyperlink" Target="mailto:kvasilik@piscatawaylibrary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new in newsletters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                  Megan McCarthy &amp; Kate </a:t>
            </a:r>
            <a:r>
              <a:rPr lang="en-US" dirty="0" err="1" smtClean="0"/>
              <a:t>Vasilik</a:t>
            </a:r>
            <a:endParaRPr lang="en-US" dirty="0" smtClean="0"/>
          </a:p>
          <a:p>
            <a:r>
              <a:rPr lang="en-US" dirty="0" smtClean="0"/>
              <a:t>2015 NJLA Conference</a:t>
            </a:r>
          </a:p>
          <a:p>
            <a:r>
              <a:rPr lang="en-US" dirty="0" smtClean="0"/>
              <a:t>April 22,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service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2312" t="47041" r="26438" b="31662"/>
          <a:stretch/>
        </p:blipFill>
        <p:spPr>
          <a:xfrm>
            <a:off x="5924832" y="3979571"/>
            <a:ext cx="5664822" cy="2186089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4"/>
          <a:srcRect l="42391" t="21133" r="25784" b="58879"/>
          <a:stretch/>
        </p:blipFill>
        <p:spPr>
          <a:xfrm>
            <a:off x="5911402" y="980597"/>
            <a:ext cx="5678251" cy="200606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502624" y="4993573"/>
            <a:ext cx="108585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379335" y="1749633"/>
            <a:ext cx="108585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so what do I write?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Be engaging.</a:t>
            </a:r>
          </a:p>
          <a:p>
            <a:r>
              <a:rPr lang="en-US" dirty="0"/>
              <a:t>Be brief.</a:t>
            </a:r>
          </a:p>
          <a:p>
            <a:r>
              <a:rPr lang="en-US" dirty="0"/>
              <a:t>Be positive.</a:t>
            </a:r>
          </a:p>
          <a:p>
            <a:endParaRPr lang="en-US" dirty="0"/>
          </a:p>
        </p:txBody>
      </p:sp>
      <p:pic>
        <p:nvPicPr>
          <p:cNvPr id="5" name="Picture Placeholder 4" descr="Pencil_tip_closeup_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1762" b="217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44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515" y="434070"/>
            <a:ext cx="2897334" cy="28522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Township and city officials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Board of Trustees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Advocates, voters, and lawmakers</a:t>
            </a:r>
          </a:p>
          <a:p>
            <a:endParaRPr lang="en-US" sz="26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Direct your content to its intended audience/potential audience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600" dirty="0" smtClean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Topic-specific v. general library services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68" y="438832"/>
            <a:ext cx="3008931" cy="3030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68" y="3546666"/>
            <a:ext cx="3718211" cy="2745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282" y="3336208"/>
            <a:ext cx="2207567" cy="295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contributors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1" y="829080"/>
            <a:ext cx="6086816" cy="536248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Establish your voice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Gather content from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vetted volunteers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Take advantage of talent, interest, and knowledge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26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TIPS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9" y="2337178"/>
            <a:ext cx="5678488" cy="205203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8106" y="1677956"/>
            <a:ext cx="5273640" cy="559860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Study your inbox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Think </a:t>
            </a:r>
            <a:r>
              <a:rPr lang="en-US" sz="2400" dirty="0"/>
              <a:t>hard about your subject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Call to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More education, less promotion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Keep it concise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a casual tone</a:t>
            </a:r>
          </a:p>
          <a:p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…PROOFREAD!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18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46" y="822325"/>
            <a:ext cx="4555195" cy="51847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5054700" cy="376229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Easier than ever with ready-made templates </a:t>
            </a:r>
            <a:r>
              <a:rPr lang="en-US" sz="2800" dirty="0"/>
              <a:t>(</a:t>
            </a:r>
            <a:r>
              <a:rPr lang="en-US" sz="2800" dirty="0" smtClean="0"/>
              <a:t>WYSIWYG)</a:t>
            </a:r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Think mobile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Make text easy to 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Appeal </a:t>
            </a:r>
            <a:r>
              <a:rPr lang="en-US" sz="2600" dirty="0"/>
              <a:t>to skimmers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Always include logo, contact info (branding!)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Preview and TEST!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00" y="822325"/>
            <a:ext cx="4608688" cy="51847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1738647"/>
            <a:ext cx="5016064" cy="4906851"/>
          </a:xfrm>
        </p:spPr>
        <p:txBody>
          <a:bodyPr>
            <a:normAutofit fontScale="3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7400" dirty="0" smtClean="0"/>
              <a:t>Use them!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7400" dirty="0" smtClean="0"/>
              <a:t>Keep ’em small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7400" dirty="0" smtClean="0"/>
              <a:t>Don’t overwhelm                    </a:t>
            </a:r>
          </a:p>
          <a:p>
            <a:r>
              <a:rPr lang="en-US" sz="7400" dirty="0" smtClean="0"/>
              <a:t>   (keep layout to about 30% graphics)</a:t>
            </a:r>
          </a:p>
          <a:p>
            <a:endParaRPr lang="en-US" sz="6000" dirty="0" smtClean="0"/>
          </a:p>
          <a:p>
            <a:r>
              <a:rPr lang="en-US" sz="6000" dirty="0" smtClean="0"/>
              <a:t>Free art sources:</a:t>
            </a:r>
          </a:p>
          <a:p>
            <a:r>
              <a:rPr lang="en-US" sz="6000" dirty="0" smtClean="0"/>
              <a:t>	</a:t>
            </a:r>
            <a:r>
              <a:rPr lang="en-US" sz="6000" dirty="0" err="1" smtClean="0"/>
              <a:t>FreeImages</a:t>
            </a:r>
            <a:r>
              <a:rPr lang="en-US" sz="6000" dirty="0" smtClean="0"/>
              <a:t> 	</a:t>
            </a:r>
            <a:r>
              <a:rPr lang="en-US" sz="6000" dirty="0" smtClean="0">
                <a:hlinkClick r:id="rId4"/>
              </a:rPr>
              <a:t>www.freeimages.com</a:t>
            </a:r>
            <a:endParaRPr lang="en-US" sz="6000" dirty="0" smtClean="0"/>
          </a:p>
          <a:p>
            <a:r>
              <a:rPr lang="en-US" sz="6000" dirty="0" smtClean="0"/>
              <a:t>	</a:t>
            </a:r>
            <a:r>
              <a:rPr lang="en-US" sz="6000" dirty="0" err="1" smtClean="0"/>
              <a:t>PicJumbo</a:t>
            </a:r>
            <a:r>
              <a:rPr lang="en-US" sz="6000" dirty="0" smtClean="0"/>
              <a:t> 	</a:t>
            </a:r>
            <a:r>
              <a:rPr lang="en-US" sz="6000" dirty="0" smtClean="0">
                <a:hlinkClick r:id="rId5"/>
              </a:rPr>
              <a:t>http</a:t>
            </a:r>
            <a:r>
              <a:rPr lang="en-US" sz="6000" dirty="0">
                <a:hlinkClick r:id="rId5"/>
              </a:rPr>
              <a:t>://picjumbo.com</a:t>
            </a:r>
            <a:r>
              <a:rPr lang="en-US" sz="6000" dirty="0" smtClean="0">
                <a:hlinkClick r:id="rId5"/>
              </a:rPr>
              <a:t>/</a:t>
            </a:r>
            <a:endParaRPr lang="en-US" sz="6000" dirty="0" smtClean="0"/>
          </a:p>
          <a:p>
            <a:r>
              <a:rPr lang="en-US" sz="6000" dirty="0" smtClean="0"/>
              <a:t>	</a:t>
            </a:r>
            <a:r>
              <a:rPr lang="en-US" sz="6000" dirty="0" err="1" smtClean="0"/>
              <a:t>morgueFILE</a:t>
            </a:r>
            <a:r>
              <a:rPr lang="en-US" sz="6000" dirty="0" smtClean="0"/>
              <a:t> 	</a:t>
            </a:r>
            <a:r>
              <a:rPr lang="en-US" sz="6000" dirty="0" smtClean="0">
                <a:hlinkClick r:id="rId6"/>
              </a:rPr>
              <a:t>http</a:t>
            </a:r>
            <a:r>
              <a:rPr lang="en-US" sz="6000" dirty="0">
                <a:hlinkClick r:id="rId6"/>
              </a:rPr>
              <a:t>://</a:t>
            </a:r>
            <a:r>
              <a:rPr lang="en-US" sz="6000" dirty="0" smtClean="0">
                <a:hlinkClick r:id="rId6"/>
              </a:rPr>
              <a:t>morguefile.com</a:t>
            </a:r>
            <a:endParaRPr lang="en-US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9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SUBSCRIBING &amp; </a:t>
            </a:r>
            <a:br>
              <a:rPr lang="en-US" dirty="0" smtClean="0"/>
            </a:br>
            <a:r>
              <a:rPr lang="en-US" dirty="0" smtClean="0"/>
              <a:t>OTHER CONSIDERATIONS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4" y="1301223"/>
            <a:ext cx="2565702" cy="289989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Make your subscription sign-up page informative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Make unsubscribing obvious and easy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Identify the sender clearly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Include </a:t>
            </a:r>
            <a:r>
              <a:rPr lang="en-US" sz="2400" dirty="0"/>
              <a:t>text only option, link to pdf,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Alt </a:t>
            </a:r>
            <a:r>
              <a:rPr lang="en-US" sz="2400" dirty="0"/>
              <a:t>image text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974" y="3737473"/>
            <a:ext cx="1984972" cy="198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send it?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Newsletter services.</a:t>
            </a:r>
          </a:p>
          <a:p>
            <a:r>
              <a:rPr lang="en-US" dirty="0" smtClean="0"/>
              <a:t>Open source platforms.</a:t>
            </a:r>
          </a:p>
          <a:p>
            <a:r>
              <a:rPr lang="en-US" dirty="0" smtClean="0"/>
              <a:t>Small mailing lists.</a:t>
            </a:r>
          </a:p>
        </p:txBody>
      </p:sp>
      <p:pic>
        <p:nvPicPr>
          <p:cNvPr id="5" name="Picture Placeholder 4" descr="7014252463_45d8be328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8104" b="181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14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Newsletter SERVICES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9493" y="969619"/>
            <a:ext cx="5604371" cy="548269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mail templates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Previewing and testing options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Contact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Email </a:t>
            </a:r>
            <a:r>
              <a:rPr lang="en-US" sz="2400" dirty="0"/>
              <a:t>delivery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Social media sharing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Analytics</a:t>
            </a:r>
          </a:p>
          <a:p>
            <a:endParaRPr lang="en-US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03" y="3106514"/>
            <a:ext cx="2801866" cy="944405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2028108"/>
            <a:ext cx="1941282" cy="1941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39" y="2028108"/>
            <a:ext cx="2801867" cy="949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4050919"/>
            <a:ext cx="1941282" cy="105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39" y="4195849"/>
            <a:ext cx="2801867" cy="8963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7883" y="5220888"/>
            <a:ext cx="3033090" cy="7047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0" y="5232807"/>
            <a:ext cx="2982271" cy="76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ENEWSLETTERS…Isn’t email dead? 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3"/>
          <a:stretch/>
        </p:blipFill>
        <p:spPr>
          <a:xfrm>
            <a:off x="0" y="3041"/>
            <a:ext cx="12192000" cy="4931339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Alive and well.</a:t>
            </a:r>
          </a:p>
          <a:p>
            <a:pPr marL="0" indent="0">
              <a:buNone/>
            </a:pPr>
            <a:r>
              <a:rPr lang="en-US" dirty="0" smtClean="0"/>
              <a:t>Personalized news source.</a:t>
            </a:r>
          </a:p>
          <a:p>
            <a:pPr marL="0" indent="0">
              <a:buNone/>
            </a:pPr>
            <a:r>
              <a:rPr lang="en-US" dirty="0" smtClean="0"/>
              <a:t>Compliments social media.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Newsletter SERVICES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4623" y="471509"/>
            <a:ext cx="6163515" cy="5849862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-</a:t>
            </a:r>
            <a:r>
              <a:rPr lang="en-US" sz="2400" dirty="0"/>
              <a:t>Constant </a:t>
            </a:r>
            <a:r>
              <a:rPr lang="en-US" sz="2400" dirty="0" smtClean="0"/>
              <a:t>Contact </a:t>
            </a:r>
            <a:r>
              <a:rPr lang="en-US" sz="2400" dirty="0" smtClean="0">
                <a:hlinkClick r:id="rId3"/>
              </a:rPr>
              <a:t>www.constantcontact.com</a:t>
            </a:r>
            <a:endParaRPr lang="en-US" sz="2400" dirty="0" smtClean="0"/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MailChimp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4"/>
              </a:rPr>
              <a:t>www.mailchimp.com</a:t>
            </a:r>
            <a:endParaRPr lang="en-US" sz="2400" dirty="0" smtClean="0"/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Flashissue</a:t>
            </a:r>
            <a:r>
              <a:rPr lang="en-US" sz="2400" dirty="0" smtClean="0"/>
              <a:t> (Gmail) </a:t>
            </a:r>
            <a:r>
              <a:rPr lang="en-US" sz="2400" dirty="0" smtClean="0">
                <a:hlinkClick r:id="rId5"/>
              </a:rPr>
              <a:t>www.flashissue.com</a:t>
            </a:r>
            <a:endParaRPr lang="en-US" sz="2400" dirty="0" smtClean="0"/>
          </a:p>
          <a:p>
            <a:r>
              <a:rPr lang="en-US" sz="2400" dirty="0"/>
              <a:t>-Vertical </a:t>
            </a:r>
            <a:r>
              <a:rPr lang="en-US" sz="2400" dirty="0" smtClean="0"/>
              <a:t>Response </a:t>
            </a:r>
            <a:r>
              <a:rPr lang="en-US" sz="2400" dirty="0" smtClean="0">
                <a:hlinkClick r:id="rId6"/>
              </a:rPr>
              <a:t>www.verticalresponse.com</a:t>
            </a:r>
            <a:endParaRPr lang="en-US" sz="2400" dirty="0"/>
          </a:p>
          <a:p>
            <a:r>
              <a:rPr lang="en-US" sz="2400" dirty="0"/>
              <a:t>-</a:t>
            </a:r>
            <a:r>
              <a:rPr lang="en-US" sz="2400" dirty="0" smtClean="0"/>
              <a:t>Campaigner </a:t>
            </a:r>
            <a:r>
              <a:rPr lang="en-US" sz="2400" dirty="0" smtClean="0">
                <a:hlinkClick r:id="rId7"/>
              </a:rPr>
              <a:t>www.campaigner.com</a:t>
            </a:r>
            <a:endParaRPr lang="en-US" sz="2400" dirty="0" smtClean="0"/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AWeber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8"/>
              </a:rPr>
              <a:t>www.aweber.com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sz="2400" dirty="0" smtClean="0"/>
              <a:t>Also:</a:t>
            </a:r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NextReads</a:t>
            </a:r>
            <a:r>
              <a:rPr lang="en-US" sz="2400" dirty="0" smtClean="0"/>
              <a:t> </a:t>
            </a:r>
            <a:r>
              <a:rPr lang="en-US" sz="2400" dirty="0">
                <a:hlinkClick r:id="rId9"/>
              </a:rPr>
              <a:t>https://www.ebscohost.com/novelist/our-products/libraryaware-nextreads-newsletters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contact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01" y="1835384"/>
            <a:ext cx="2409356" cy="2409356"/>
          </a:xfr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5872766" y="940158"/>
            <a:ext cx="6156102" cy="5031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Large template selection, easy to customize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Good customer service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Social </a:t>
            </a:r>
            <a:r>
              <a:rPr lang="en-US" sz="2400" dirty="0"/>
              <a:t>m</a:t>
            </a:r>
            <a:r>
              <a:rPr lang="en-US" sz="2400" dirty="0" smtClean="0"/>
              <a:t>edia sharing tools</a:t>
            </a:r>
          </a:p>
          <a:p>
            <a:endParaRPr lang="en-US" sz="2400" dirty="0" smtClean="0"/>
          </a:p>
          <a:p>
            <a:r>
              <a:rPr lang="en-US" sz="2400" dirty="0" smtClean="0"/>
              <a:t>Pricing for Constant Contact Unlimited:</a:t>
            </a:r>
          </a:p>
          <a:p>
            <a:r>
              <a:rPr lang="en-US" sz="2400" dirty="0" smtClean="0"/>
              <a:t>500 subscribers	$15/month</a:t>
            </a:r>
          </a:p>
          <a:p>
            <a:r>
              <a:rPr lang="en-US" sz="2400" dirty="0" smtClean="0"/>
              <a:t>2,500 subscribers	$55/month</a:t>
            </a:r>
          </a:p>
          <a:p>
            <a:r>
              <a:rPr lang="en-US" sz="2400" dirty="0" smtClean="0"/>
              <a:t>5,000 subscribers 	$85/month	</a:t>
            </a: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919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Tinyletter</a:t>
            </a:r>
            <a:r>
              <a:rPr lang="en-US" dirty="0" smtClean="0"/>
              <a:t> &amp; </a:t>
            </a:r>
            <a:r>
              <a:rPr lang="en-US" dirty="0" err="1" smtClean="0"/>
              <a:t>mailchimp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7193" y="1025300"/>
            <a:ext cx="5376672" cy="505352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FREE! (</a:t>
            </a:r>
            <a:r>
              <a:rPr lang="en-US" sz="2400" dirty="0" err="1" smtClean="0"/>
              <a:t>MailChimp</a:t>
            </a:r>
            <a:r>
              <a:rPr lang="en-US" sz="2400" dirty="0" smtClean="0"/>
              <a:t> for under 2,000 subscribers, limited features)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Unlimited image storage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 smtClean="0"/>
              <a:t>MailChimp</a:t>
            </a:r>
            <a:r>
              <a:rPr lang="en-US" sz="2400" dirty="0" smtClean="0"/>
              <a:t> App</a:t>
            </a:r>
          </a:p>
          <a:p>
            <a:endParaRPr lang="en-US" sz="2400" dirty="0"/>
          </a:p>
          <a:p>
            <a:r>
              <a:rPr lang="en-US" sz="2400" dirty="0" smtClean="0"/>
              <a:t>Pricing for </a:t>
            </a:r>
            <a:r>
              <a:rPr lang="en-US" sz="2400" dirty="0" err="1" smtClean="0"/>
              <a:t>MailChimp</a:t>
            </a:r>
            <a:r>
              <a:rPr lang="en-US" sz="2400" dirty="0" smtClean="0"/>
              <a:t> Unlimited: </a:t>
            </a:r>
          </a:p>
          <a:p>
            <a:r>
              <a:rPr lang="en-US" sz="2400" dirty="0" smtClean="0"/>
              <a:t>500 subscribers		$10/month</a:t>
            </a:r>
          </a:p>
          <a:p>
            <a:r>
              <a:rPr lang="en-US" sz="2400" dirty="0" smtClean="0"/>
              <a:t>2,500 </a:t>
            </a:r>
            <a:r>
              <a:rPr lang="en-US" sz="2400" dirty="0"/>
              <a:t>subscribers </a:t>
            </a:r>
            <a:r>
              <a:rPr lang="en-US" sz="2400" dirty="0" smtClean="0"/>
              <a:t>		$30/month</a:t>
            </a:r>
          </a:p>
          <a:p>
            <a:r>
              <a:rPr lang="en-US" sz="2400" dirty="0"/>
              <a:t>5,000 subscribers 		$</a:t>
            </a:r>
            <a:r>
              <a:rPr lang="en-US" sz="2400" dirty="0" smtClean="0"/>
              <a:t>50/month</a:t>
            </a:r>
            <a:endParaRPr lang="en-US" sz="2400" dirty="0"/>
          </a:p>
          <a:p>
            <a:r>
              <a:rPr lang="en-US" dirty="0" smtClean="0"/>
              <a:t>	</a:t>
            </a:r>
          </a:p>
        </p:txBody>
      </p:sp>
      <p:sp>
        <p:nvSpPr>
          <p:cNvPr id="5" name="AutoShape 2" descr="Image result for tinyle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tinylet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0" y="1900435"/>
            <a:ext cx="3873836" cy="945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0" y="3117603"/>
            <a:ext cx="3873836" cy="13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platforms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5054700" cy="37622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Drupal, WordPress, Joomla all have newsletter plug-ins/modules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Free!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Initial template design involved, but then easily copied and updated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Easy to import contacts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99" y="2343953"/>
            <a:ext cx="4948176" cy="2919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97" y="1110274"/>
            <a:ext cx="2865900" cy="10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CREATe</a:t>
            </a:r>
            <a:r>
              <a:rPr lang="en-US" dirty="0" smtClean="0"/>
              <a:t> YOUR OWN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Great for schools, stakeholders and officials, and other small or closed groups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Free HTML email templates using Microsoft Publisher and Outlook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Send as a PDF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871" t="23570" r="35293" b="8756"/>
          <a:stretch/>
        </p:blipFill>
        <p:spPr>
          <a:xfrm>
            <a:off x="6908800" y="574764"/>
            <a:ext cx="4534808" cy="578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98" y="1236372"/>
            <a:ext cx="4126449" cy="412644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often?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When to send?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Delivery issues and SPAM</a:t>
            </a:r>
          </a:p>
        </p:txBody>
      </p:sp>
    </p:spTree>
    <p:extLst>
      <p:ext uri="{BB962C8B-B14F-4D97-AF65-F5344CB8AC3E}">
        <p14:creationId xmlns:p14="http://schemas.microsoft.com/office/powerpoint/2010/main" val="3692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" b="161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Get the word out.</a:t>
            </a:r>
          </a:p>
          <a:p>
            <a:r>
              <a:rPr lang="en-US" dirty="0" smtClean="0"/>
              <a:t>Measure your outcomes.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Promote!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Everywhere you do outreach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Everywhere you are </a:t>
            </a:r>
            <a:r>
              <a:rPr lang="en-US" sz="2400" dirty="0" smtClean="0"/>
              <a:t>online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Every time you interact with your community, anywhere!</a:t>
            </a:r>
            <a:endParaRPr lang="en-US" sz="2400" dirty="0"/>
          </a:p>
          <a:p>
            <a:endParaRPr lang="en-US" dirty="0" smtClean="0"/>
          </a:p>
        </p:txBody>
      </p:sp>
      <p:pic>
        <p:nvPicPr>
          <p:cNvPr id="5" name="Content Placeholder 4" descr="outreac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48448" y="822325"/>
            <a:ext cx="5211592" cy="5184775"/>
          </a:xfrm>
        </p:spPr>
      </p:pic>
    </p:spTree>
    <p:extLst>
      <p:ext uri="{BB962C8B-B14F-4D97-AF65-F5344CB8AC3E}">
        <p14:creationId xmlns:p14="http://schemas.microsoft.com/office/powerpoint/2010/main" val="2054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407" t="18897" r="20109" b="30300"/>
          <a:stretch/>
        </p:blipFill>
        <p:spPr>
          <a:xfrm>
            <a:off x="5561730" y="1558344"/>
            <a:ext cx="6235318" cy="346101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Compare to industry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Track your own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Get to know your subscribers to better serve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did it! </a:t>
            </a:r>
            <a:br>
              <a:rPr lang="en-US" dirty="0" smtClean="0"/>
            </a:br>
            <a:r>
              <a:rPr lang="en-US" dirty="0" smtClean="0"/>
              <a:t>Now do it again next month.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Megan McCarthy</a:t>
            </a:r>
          </a:p>
          <a:p>
            <a:r>
              <a:rPr lang="en-US" dirty="0" smtClean="0">
                <a:hlinkClick r:id="rId3"/>
              </a:rPr>
              <a:t>meganbezdek@gmail.com</a:t>
            </a:r>
            <a:endParaRPr lang="en-US" dirty="0" smtClean="0"/>
          </a:p>
          <a:p>
            <a:r>
              <a:rPr lang="en-US" dirty="0" smtClean="0"/>
              <a:t>Kate </a:t>
            </a:r>
            <a:r>
              <a:rPr lang="en-US" dirty="0" err="1" smtClean="0"/>
              <a:t>Vasilik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kvasilik@piscatawaylibrary.org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Placeholder 11" descr="sam-griner-success-kid.jpg"/>
          <p:cNvPicPr>
            <a:picLocks noGrp="1" noChangeAspect="1"/>
          </p:cNvPicPr>
          <p:nvPr>
            <p:ph type="pic" idx="1"/>
          </p:nvPr>
        </p:nvPicPr>
        <p:blipFill>
          <a:blip r:embed="rId5" cstate="print"/>
          <a:srcRect t="20002" b="20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53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 your brand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4206" t="16667" r="26826" b="18854"/>
          <a:stretch/>
        </p:blipFill>
        <p:spPr>
          <a:xfrm>
            <a:off x="7547433" y="812797"/>
            <a:ext cx="4236738" cy="5304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223" t="16667" r="7142" b="39972"/>
          <a:stretch/>
        </p:blipFill>
        <p:spPr>
          <a:xfrm>
            <a:off x="406400" y="2414433"/>
            <a:ext cx="6858290" cy="221162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979804">
            <a:off x="1896499" y="2196253"/>
            <a:ext cx="1677120" cy="310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58463" y="3168817"/>
            <a:ext cx="2206171" cy="32910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Publicize events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5794" t="11728" r="23492" b="18430"/>
          <a:stretch/>
        </p:blipFill>
        <p:spPr>
          <a:xfrm>
            <a:off x="6762540" y="404374"/>
            <a:ext cx="4718257" cy="603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services &amp; collections</a:t>
            </a:r>
            <a:endParaRPr lang="en-US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58" y="625177"/>
            <a:ext cx="6226628" cy="2771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8" y="3527627"/>
            <a:ext cx="3744946" cy="271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With specific audiences	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073" t="27283" r="41016" b="8762"/>
          <a:stretch/>
        </p:blipFill>
        <p:spPr>
          <a:xfrm>
            <a:off x="6640497" y="345889"/>
            <a:ext cx="4869332" cy="60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announcements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369" t="12073" r="25045" b="37748"/>
          <a:stretch/>
        </p:blipFill>
        <p:spPr>
          <a:xfrm>
            <a:off x="5675086" y="827314"/>
            <a:ext cx="5965372" cy="515136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Reader’s advisory</a:t>
            </a:r>
            <a:endParaRPr lang="en-US" dirty="0"/>
          </a:p>
        </p:txBody>
      </p:sp>
      <p:pic>
        <p:nvPicPr>
          <p:cNvPr id="5" name="Content Placeholder 4" descr="Audio Sign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8840" y="2121785"/>
            <a:ext cx="4246558" cy="371295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3017" t="11164" r="23888" b="13774"/>
          <a:stretch/>
        </p:blipFill>
        <p:spPr>
          <a:xfrm>
            <a:off x="5805714" y="580570"/>
            <a:ext cx="5852773" cy="57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fundraising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7" y="2257506"/>
            <a:ext cx="4951669" cy="37622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Letter regarding your Annual Appeal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Publicize fundraising </a:t>
            </a:r>
            <a:r>
              <a:rPr lang="en-US" sz="2400" dirty="0"/>
              <a:t>e</a:t>
            </a:r>
            <a:r>
              <a:rPr lang="en-US" sz="2400" dirty="0" smtClean="0"/>
              <a:t>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Include donate button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Articles about opportunities such as leaving a legacy</a:t>
            </a:r>
            <a:endParaRPr lang="en-US" sz="24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3968" t="12716" r="25397" b="18289"/>
          <a:stretch/>
        </p:blipFill>
        <p:spPr>
          <a:xfrm>
            <a:off x="6966859" y="547189"/>
            <a:ext cx="4562783" cy="578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1782</TotalTime>
  <Words>703</Words>
  <Application>Microsoft Office PowerPoint</Application>
  <PresentationFormat>Widescreen</PresentationFormat>
  <Paragraphs>197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What’s new in newsletters</vt:lpstr>
      <vt:lpstr>WHY ENEWSLETTERS…Isn’t email dead? </vt:lpstr>
      <vt:lpstr>Enhance your brand</vt:lpstr>
      <vt:lpstr>Publicize events</vt:lpstr>
      <vt:lpstr>Market services &amp; collections</vt:lpstr>
      <vt:lpstr>Connect With specific audiences </vt:lpstr>
      <vt:lpstr>Special announcements</vt:lpstr>
      <vt:lpstr>Reader’s advisory</vt:lpstr>
      <vt:lpstr>fundraising</vt:lpstr>
      <vt:lpstr>Personal service</vt:lpstr>
      <vt:lpstr>Ok, so what do I write?</vt:lpstr>
      <vt:lpstr>audience</vt:lpstr>
      <vt:lpstr>contributors</vt:lpstr>
      <vt:lpstr>WRITING TIPS</vt:lpstr>
      <vt:lpstr>LAYOUT</vt:lpstr>
      <vt:lpstr>graphics</vt:lpstr>
      <vt:lpstr>SUBSCRIBING &amp;  OTHER CONSIDERATIONS</vt:lpstr>
      <vt:lpstr>How do I send it?</vt:lpstr>
      <vt:lpstr>Newsletter SERVICES</vt:lpstr>
      <vt:lpstr>Newsletter SERVICES</vt:lpstr>
      <vt:lpstr>Constant contact</vt:lpstr>
      <vt:lpstr>Tinyletter &amp; mailchimp</vt:lpstr>
      <vt:lpstr>Open source platforms</vt:lpstr>
      <vt:lpstr>CREATe YOUR OWN</vt:lpstr>
      <vt:lpstr>logistics</vt:lpstr>
      <vt:lpstr>Now what?</vt:lpstr>
      <vt:lpstr>Promote!</vt:lpstr>
      <vt:lpstr>Analytics</vt:lpstr>
      <vt:lpstr>You did it!  Now do it again next month.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newsletters</dc:title>
  <dc:creator>Megan McCarthy</dc:creator>
  <cp:lastModifiedBy>Megan McCarthy</cp:lastModifiedBy>
  <cp:revision>86</cp:revision>
  <dcterms:created xsi:type="dcterms:W3CDTF">2015-04-15T15:42:48Z</dcterms:created>
  <dcterms:modified xsi:type="dcterms:W3CDTF">2015-04-24T15:35:18Z</dcterms:modified>
</cp:coreProperties>
</file>