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64" r:id="rId1"/>
  </p:sldMasterIdLst>
  <p:notesMasterIdLst>
    <p:notesMasterId r:id="rId21"/>
  </p:notesMasterIdLst>
  <p:handoutMasterIdLst>
    <p:handoutMasterId r:id="rId22"/>
  </p:handoutMasterIdLst>
  <p:sldIdLst>
    <p:sldId id="275" r:id="rId2"/>
    <p:sldId id="265" r:id="rId3"/>
    <p:sldId id="266" r:id="rId4"/>
    <p:sldId id="256" r:id="rId5"/>
    <p:sldId id="258" r:id="rId6"/>
    <p:sldId id="259" r:id="rId7"/>
    <p:sldId id="260" r:id="rId8"/>
    <p:sldId id="270" r:id="rId9"/>
    <p:sldId id="267" r:id="rId10"/>
    <p:sldId id="261" r:id="rId11"/>
    <p:sldId id="262" r:id="rId12"/>
    <p:sldId id="268" r:id="rId13"/>
    <p:sldId id="269" r:id="rId14"/>
    <p:sldId id="271" r:id="rId15"/>
    <p:sldId id="272" r:id="rId16"/>
    <p:sldId id="276" r:id="rId17"/>
    <p:sldId id="263" r:id="rId18"/>
    <p:sldId id="273" r:id="rId19"/>
    <p:sldId id="274" r:id="rId2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2189" autoAdjust="0"/>
  </p:normalViewPr>
  <p:slideViewPr>
    <p:cSldViewPr>
      <p:cViewPr>
        <p:scale>
          <a:sx n="70" d="100"/>
          <a:sy n="70" d="100"/>
        </p:scale>
        <p:origin x="-2178" y="-324"/>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0F233-E564-43FB-88AF-DD5772E410F2}" type="doc">
      <dgm:prSet loTypeId="urn:microsoft.com/office/officeart/2005/8/layout/pyramid2" loCatId="pyramid" qsTypeId="urn:microsoft.com/office/officeart/2005/8/quickstyle/simple1" qsCatId="simple" csTypeId="urn:microsoft.com/office/officeart/2005/8/colors/accent1_2" csCatId="accent1" phldr="1"/>
      <dgm:spPr/>
    </dgm:pt>
    <dgm:pt modelId="{14E08509-14C9-4D10-BE1F-CFE36C96DBF6}">
      <dgm:prSet phldrT="[Text]"/>
      <dgm:spPr/>
      <dgm:t>
        <a:bodyPr/>
        <a:lstStyle/>
        <a:p>
          <a:r>
            <a:rPr lang="en-US" dirty="0" smtClean="0"/>
            <a:t>Vision/Mission Statements</a:t>
          </a:r>
          <a:endParaRPr lang="en-US" dirty="0"/>
        </a:p>
      </dgm:t>
    </dgm:pt>
    <dgm:pt modelId="{0AEF7C2D-F52B-421E-B3D1-6D6F4B987EEB}" type="parTrans" cxnId="{9FB29B3B-7A08-45FB-A708-0B9CDEEBD95F}">
      <dgm:prSet/>
      <dgm:spPr/>
      <dgm:t>
        <a:bodyPr/>
        <a:lstStyle/>
        <a:p>
          <a:endParaRPr lang="en-US"/>
        </a:p>
      </dgm:t>
    </dgm:pt>
    <dgm:pt modelId="{7CA5A8F5-E535-4392-9D25-6DDD9229EF5C}" type="sibTrans" cxnId="{9FB29B3B-7A08-45FB-A708-0B9CDEEBD95F}">
      <dgm:prSet/>
      <dgm:spPr/>
      <dgm:t>
        <a:bodyPr/>
        <a:lstStyle/>
        <a:p>
          <a:endParaRPr lang="en-US"/>
        </a:p>
      </dgm:t>
    </dgm:pt>
    <dgm:pt modelId="{DD85490C-CDD0-47F6-BC73-74920F8814F6}">
      <dgm:prSet phldrT="[Text]"/>
      <dgm:spPr/>
      <dgm:t>
        <a:bodyPr/>
        <a:lstStyle/>
        <a:p>
          <a:r>
            <a:rPr lang="en-US" dirty="0" smtClean="0"/>
            <a:t>Collection Development Policy</a:t>
          </a:r>
          <a:endParaRPr lang="en-US" dirty="0"/>
        </a:p>
      </dgm:t>
    </dgm:pt>
    <dgm:pt modelId="{56BFE2E0-7097-47E6-9C7F-C0DFC2A6C05E}" type="parTrans" cxnId="{4099F79D-B776-4009-89C3-2925D228C0E6}">
      <dgm:prSet/>
      <dgm:spPr/>
      <dgm:t>
        <a:bodyPr/>
        <a:lstStyle/>
        <a:p>
          <a:endParaRPr lang="en-US"/>
        </a:p>
      </dgm:t>
    </dgm:pt>
    <dgm:pt modelId="{B6737B67-2EFD-4F54-A25C-59B05893E202}" type="sibTrans" cxnId="{4099F79D-B776-4009-89C3-2925D228C0E6}">
      <dgm:prSet/>
      <dgm:spPr/>
      <dgm:t>
        <a:bodyPr/>
        <a:lstStyle/>
        <a:p>
          <a:endParaRPr lang="en-US"/>
        </a:p>
      </dgm:t>
    </dgm:pt>
    <dgm:pt modelId="{A657D03F-A1CF-4834-A939-B56D9B3D9342}">
      <dgm:prSet phldrT="[Text]"/>
      <dgm:spPr/>
      <dgm:t>
        <a:bodyPr/>
        <a:lstStyle/>
        <a:p>
          <a:r>
            <a:rPr lang="en-US" dirty="0" smtClean="0"/>
            <a:t>Weeding Policy</a:t>
          </a:r>
          <a:endParaRPr lang="en-US" dirty="0"/>
        </a:p>
      </dgm:t>
    </dgm:pt>
    <dgm:pt modelId="{F9463B39-DA91-4FA0-B998-6C096BB1BD65}" type="parTrans" cxnId="{BB7A30EF-E5B2-4FAF-8711-4CBA340746BA}">
      <dgm:prSet/>
      <dgm:spPr/>
      <dgm:t>
        <a:bodyPr/>
        <a:lstStyle/>
        <a:p>
          <a:endParaRPr lang="en-US"/>
        </a:p>
      </dgm:t>
    </dgm:pt>
    <dgm:pt modelId="{7133F6B1-DC5E-4E06-9259-50211A4AF2C3}" type="sibTrans" cxnId="{BB7A30EF-E5B2-4FAF-8711-4CBA340746BA}">
      <dgm:prSet/>
      <dgm:spPr/>
      <dgm:t>
        <a:bodyPr/>
        <a:lstStyle/>
        <a:p>
          <a:endParaRPr lang="en-US"/>
        </a:p>
      </dgm:t>
    </dgm:pt>
    <dgm:pt modelId="{226556E8-BE75-40E4-B498-EE4B61F55475}" type="pres">
      <dgm:prSet presAssocID="{2A20F233-E564-43FB-88AF-DD5772E410F2}" presName="compositeShape" presStyleCnt="0">
        <dgm:presLayoutVars>
          <dgm:dir/>
          <dgm:resizeHandles/>
        </dgm:presLayoutVars>
      </dgm:prSet>
      <dgm:spPr/>
    </dgm:pt>
    <dgm:pt modelId="{CA805A77-AB79-4112-8886-F7D54B69C517}" type="pres">
      <dgm:prSet presAssocID="{2A20F233-E564-43FB-88AF-DD5772E410F2}" presName="pyramid" presStyleLbl="node1" presStyleIdx="0" presStyleCnt="1"/>
      <dgm:spPr/>
    </dgm:pt>
    <dgm:pt modelId="{43CC3BFB-077E-4ECC-96BE-79F09DC89D83}" type="pres">
      <dgm:prSet presAssocID="{2A20F233-E564-43FB-88AF-DD5772E410F2}" presName="theList" presStyleCnt="0"/>
      <dgm:spPr/>
    </dgm:pt>
    <dgm:pt modelId="{4AD5811C-E608-41F9-9914-B9D21AF8B224}" type="pres">
      <dgm:prSet presAssocID="{14E08509-14C9-4D10-BE1F-CFE36C96DBF6}" presName="aNode" presStyleLbl="fgAcc1" presStyleIdx="0" presStyleCnt="3">
        <dgm:presLayoutVars>
          <dgm:bulletEnabled val="1"/>
        </dgm:presLayoutVars>
      </dgm:prSet>
      <dgm:spPr/>
      <dgm:t>
        <a:bodyPr/>
        <a:lstStyle/>
        <a:p>
          <a:endParaRPr lang="en-US"/>
        </a:p>
      </dgm:t>
    </dgm:pt>
    <dgm:pt modelId="{F1064162-035E-4486-94EB-ADAD39CE81C1}" type="pres">
      <dgm:prSet presAssocID="{14E08509-14C9-4D10-BE1F-CFE36C96DBF6}" presName="aSpace" presStyleCnt="0"/>
      <dgm:spPr/>
    </dgm:pt>
    <dgm:pt modelId="{3C2D4DAF-4C2D-4F97-841A-EE28277CBF76}" type="pres">
      <dgm:prSet presAssocID="{DD85490C-CDD0-47F6-BC73-74920F8814F6}" presName="aNode" presStyleLbl="fgAcc1" presStyleIdx="1" presStyleCnt="3">
        <dgm:presLayoutVars>
          <dgm:bulletEnabled val="1"/>
        </dgm:presLayoutVars>
      </dgm:prSet>
      <dgm:spPr/>
      <dgm:t>
        <a:bodyPr/>
        <a:lstStyle/>
        <a:p>
          <a:endParaRPr lang="en-US"/>
        </a:p>
      </dgm:t>
    </dgm:pt>
    <dgm:pt modelId="{9676B594-664E-49A4-A742-4441A48DD90E}" type="pres">
      <dgm:prSet presAssocID="{DD85490C-CDD0-47F6-BC73-74920F8814F6}" presName="aSpace" presStyleCnt="0"/>
      <dgm:spPr/>
    </dgm:pt>
    <dgm:pt modelId="{1E658D0D-5D27-4B1D-8185-423DBCFC21A0}" type="pres">
      <dgm:prSet presAssocID="{A657D03F-A1CF-4834-A939-B56D9B3D9342}" presName="aNode" presStyleLbl="fgAcc1" presStyleIdx="2" presStyleCnt="3">
        <dgm:presLayoutVars>
          <dgm:bulletEnabled val="1"/>
        </dgm:presLayoutVars>
      </dgm:prSet>
      <dgm:spPr/>
      <dgm:t>
        <a:bodyPr/>
        <a:lstStyle/>
        <a:p>
          <a:endParaRPr lang="en-US"/>
        </a:p>
      </dgm:t>
    </dgm:pt>
    <dgm:pt modelId="{B1A736D5-C10A-4A64-A3A8-33F431F61F2A}" type="pres">
      <dgm:prSet presAssocID="{A657D03F-A1CF-4834-A939-B56D9B3D9342}" presName="aSpace" presStyleCnt="0"/>
      <dgm:spPr/>
    </dgm:pt>
  </dgm:ptLst>
  <dgm:cxnLst>
    <dgm:cxn modelId="{5EDF8074-4FCE-42E7-84B0-7E1861C890F1}" type="presOf" srcId="{2A20F233-E564-43FB-88AF-DD5772E410F2}" destId="{226556E8-BE75-40E4-B498-EE4B61F55475}" srcOrd="0" destOrd="0" presId="urn:microsoft.com/office/officeart/2005/8/layout/pyramid2"/>
    <dgm:cxn modelId="{36BA1BB2-E77C-4ABB-A5B2-3F0669D49A9B}" type="presOf" srcId="{A657D03F-A1CF-4834-A939-B56D9B3D9342}" destId="{1E658D0D-5D27-4B1D-8185-423DBCFC21A0}" srcOrd="0" destOrd="0" presId="urn:microsoft.com/office/officeart/2005/8/layout/pyramid2"/>
    <dgm:cxn modelId="{BB7A30EF-E5B2-4FAF-8711-4CBA340746BA}" srcId="{2A20F233-E564-43FB-88AF-DD5772E410F2}" destId="{A657D03F-A1CF-4834-A939-B56D9B3D9342}" srcOrd="2" destOrd="0" parTransId="{F9463B39-DA91-4FA0-B998-6C096BB1BD65}" sibTransId="{7133F6B1-DC5E-4E06-9259-50211A4AF2C3}"/>
    <dgm:cxn modelId="{9FB29B3B-7A08-45FB-A708-0B9CDEEBD95F}" srcId="{2A20F233-E564-43FB-88AF-DD5772E410F2}" destId="{14E08509-14C9-4D10-BE1F-CFE36C96DBF6}" srcOrd="0" destOrd="0" parTransId="{0AEF7C2D-F52B-421E-B3D1-6D6F4B987EEB}" sibTransId="{7CA5A8F5-E535-4392-9D25-6DDD9229EF5C}"/>
    <dgm:cxn modelId="{F90CDE17-935B-4ACF-8F32-BDEB1417359F}" type="presOf" srcId="{14E08509-14C9-4D10-BE1F-CFE36C96DBF6}" destId="{4AD5811C-E608-41F9-9914-B9D21AF8B224}" srcOrd="0" destOrd="0" presId="urn:microsoft.com/office/officeart/2005/8/layout/pyramid2"/>
    <dgm:cxn modelId="{EB969078-819E-4792-A420-6E837D6BFBA4}" type="presOf" srcId="{DD85490C-CDD0-47F6-BC73-74920F8814F6}" destId="{3C2D4DAF-4C2D-4F97-841A-EE28277CBF76}" srcOrd="0" destOrd="0" presId="urn:microsoft.com/office/officeart/2005/8/layout/pyramid2"/>
    <dgm:cxn modelId="{4099F79D-B776-4009-89C3-2925D228C0E6}" srcId="{2A20F233-E564-43FB-88AF-DD5772E410F2}" destId="{DD85490C-CDD0-47F6-BC73-74920F8814F6}" srcOrd="1" destOrd="0" parTransId="{56BFE2E0-7097-47E6-9C7F-C0DFC2A6C05E}" sibTransId="{B6737B67-2EFD-4F54-A25C-59B05893E202}"/>
    <dgm:cxn modelId="{870C8108-6469-4489-8552-AB436E38E341}" type="presParOf" srcId="{226556E8-BE75-40E4-B498-EE4B61F55475}" destId="{CA805A77-AB79-4112-8886-F7D54B69C517}" srcOrd="0" destOrd="0" presId="urn:microsoft.com/office/officeart/2005/8/layout/pyramid2"/>
    <dgm:cxn modelId="{CDAAB6CD-717B-4428-8F49-54B6BC71556E}" type="presParOf" srcId="{226556E8-BE75-40E4-B498-EE4B61F55475}" destId="{43CC3BFB-077E-4ECC-96BE-79F09DC89D83}" srcOrd="1" destOrd="0" presId="urn:microsoft.com/office/officeart/2005/8/layout/pyramid2"/>
    <dgm:cxn modelId="{865D2D27-E6AC-427D-AB9B-6FF75433635D}" type="presParOf" srcId="{43CC3BFB-077E-4ECC-96BE-79F09DC89D83}" destId="{4AD5811C-E608-41F9-9914-B9D21AF8B224}" srcOrd="0" destOrd="0" presId="urn:microsoft.com/office/officeart/2005/8/layout/pyramid2"/>
    <dgm:cxn modelId="{68822D8C-7288-45DF-AA9F-45DEB44FF2E6}" type="presParOf" srcId="{43CC3BFB-077E-4ECC-96BE-79F09DC89D83}" destId="{F1064162-035E-4486-94EB-ADAD39CE81C1}" srcOrd="1" destOrd="0" presId="urn:microsoft.com/office/officeart/2005/8/layout/pyramid2"/>
    <dgm:cxn modelId="{CB9635AB-58CA-4524-B3C0-90C71642905F}" type="presParOf" srcId="{43CC3BFB-077E-4ECC-96BE-79F09DC89D83}" destId="{3C2D4DAF-4C2D-4F97-841A-EE28277CBF76}" srcOrd="2" destOrd="0" presId="urn:microsoft.com/office/officeart/2005/8/layout/pyramid2"/>
    <dgm:cxn modelId="{AED7AE68-A924-4F04-ABF1-9A305D1FE093}" type="presParOf" srcId="{43CC3BFB-077E-4ECC-96BE-79F09DC89D83}" destId="{9676B594-664E-49A4-A742-4441A48DD90E}" srcOrd="3" destOrd="0" presId="urn:microsoft.com/office/officeart/2005/8/layout/pyramid2"/>
    <dgm:cxn modelId="{87CBA231-EDEC-4969-A97F-7FA6474B9CBF}" type="presParOf" srcId="{43CC3BFB-077E-4ECC-96BE-79F09DC89D83}" destId="{1E658D0D-5D27-4B1D-8185-423DBCFC21A0}" srcOrd="4" destOrd="0" presId="urn:microsoft.com/office/officeart/2005/8/layout/pyramid2"/>
    <dgm:cxn modelId="{2C4ED2F9-5A7D-4387-AC8C-6504D1D9FE53}" type="presParOf" srcId="{43CC3BFB-077E-4ECC-96BE-79F09DC89D83}" destId="{B1A736D5-C10A-4A64-A3A8-33F431F61F2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05A77-AB79-4112-8886-F7D54B69C517}">
      <dsp:nvSpPr>
        <dsp:cNvPr id="0" name=""/>
        <dsp:cNvSpPr/>
      </dsp:nvSpPr>
      <dsp:spPr>
        <a:xfrm>
          <a:off x="1003938" y="0"/>
          <a:ext cx="4940367" cy="49403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D5811C-E608-41F9-9914-B9D21AF8B224}">
      <dsp:nvSpPr>
        <dsp:cNvPr id="0" name=""/>
        <dsp:cNvSpPr/>
      </dsp:nvSpPr>
      <dsp:spPr>
        <a:xfrm>
          <a:off x="3474122" y="496690"/>
          <a:ext cx="3211238" cy="11694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Vision/Mission Statements</a:t>
          </a:r>
          <a:endParaRPr lang="en-US" sz="2400" kern="1200" dirty="0"/>
        </a:p>
      </dsp:txBody>
      <dsp:txXfrm>
        <a:off x="3531211" y="553779"/>
        <a:ext cx="3097060" cy="1055299"/>
      </dsp:txXfrm>
    </dsp:sp>
    <dsp:sp modelId="{3C2D4DAF-4C2D-4F97-841A-EE28277CBF76}">
      <dsp:nvSpPr>
        <dsp:cNvPr id="0" name=""/>
        <dsp:cNvSpPr/>
      </dsp:nvSpPr>
      <dsp:spPr>
        <a:xfrm>
          <a:off x="3474122" y="1812352"/>
          <a:ext cx="3211238" cy="11694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Collection Development Policy</a:t>
          </a:r>
          <a:endParaRPr lang="en-US" sz="2400" kern="1200" dirty="0"/>
        </a:p>
      </dsp:txBody>
      <dsp:txXfrm>
        <a:off x="3531211" y="1869441"/>
        <a:ext cx="3097060" cy="1055299"/>
      </dsp:txXfrm>
    </dsp:sp>
    <dsp:sp modelId="{1E658D0D-5D27-4B1D-8185-423DBCFC21A0}">
      <dsp:nvSpPr>
        <dsp:cNvPr id="0" name=""/>
        <dsp:cNvSpPr/>
      </dsp:nvSpPr>
      <dsp:spPr>
        <a:xfrm>
          <a:off x="3474122" y="3128014"/>
          <a:ext cx="3211238" cy="11694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Weeding Policy</a:t>
          </a:r>
          <a:endParaRPr lang="en-US" sz="2400" kern="1200" dirty="0"/>
        </a:p>
      </dsp:txBody>
      <dsp:txXfrm>
        <a:off x="3531211" y="3185103"/>
        <a:ext cx="3097060" cy="1055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F4E7180-0311-4DFE-A531-2FAE41D19C59}" type="datetimeFigureOut">
              <a:rPr lang="en-US" smtClean="0"/>
              <a:t>5/31/2016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D30115D-870A-41D7-B2D8-009098C1ACF3}" type="slidenum">
              <a:rPr lang="en-US" smtClean="0"/>
              <a:t>‹#›</a:t>
            </a:fld>
            <a:endParaRPr lang="en-US"/>
          </a:p>
        </p:txBody>
      </p:sp>
    </p:spTree>
    <p:extLst>
      <p:ext uri="{BB962C8B-B14F-4D97-AF65-F5344CB8AC3E}">
        <p14:creationId xmlns:p14="http://schemas.microsoft.com/office/powerpoint/2010/main" val="3831279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59234736"/>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b="1" dirty="0" smtClean="0"/>
              <a:t>Welcome!</a:t>
            </a:r>
          </a:p>
          <a:p>
            <a:r>
              <a:rPr lang="en-US" sz="1350" b="1" dirty="0" smtClean="0"/>
              <a:t>Today</a:t>
            </a:r>
            <a:r>
              <a:rPr lang="en-US" sz="1350" b="1" baseline="0" dirty="0" smtClean="0"/>
              <a:t> </a:t>
            </a:r>
            <a:r>
              <a:rPr lang="en-US" sz="1350" b="1" baseline="0" dirty="0" smtClean="0"/>
              <a:t>we will be talking about how to weed well and how to develop weeding policies that support your choices in a way that is understandable to staff and the public.</a:t>
            </a:r>
            <a:endParaRPr lang="en-US" sz="1350" b="1" dirty="0" smtClean="0"/>
          </a:p>
          <a:p>
            <a:r>
              <a:rPr lang="en-US" sz="1350" dirty="0" smtClean="0"/>
              <a:t>Who here is from</a:t>
            </a:r>
            <a:r>
              <a:rPr lang="en-US" sz="1350" baseline="0" dirty="0" smtClean="0"/>
              <a:t> a public library?... Academic library?... Media Center?... Other?</a:t>
            </a:r>
          </a:p>
          <a:p>
            <a:r>
              <a:rPr lang="en-US" sz="1350" b="1" baseline="0" dirty="0" smtClean="0"/>
              <a:t>Fist to five– How much weeding have you done?</a:t>
            </a:r>
          </a:p>
          <a:p>
            <a:r>
              <a:rPr lang="en-US" sz="1350" baseline="0" dirty="0" smtClean="0"/>
              <a:t>Has anyone had pushback from items they weeded from a collection?</a:t>
            </a:r>
          </a:p>
          <a:p>
            <a:endParaRPr lang="en-US" sz="1350" baseline="0" dirty="0" smtClean="0"/>
          </a:p>
        </p:txBody>
      </p:sp>
    </p:spTree>
    <p:extLst>
      <p:ext uri="{BB962C8B-B14F-4D97-AF65-F5344CB8AC3E}">
        <p14:creationId xmlns:p14="http://schemas.microsoft.com/office/powerpoint/2010/main" val="62227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553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50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Adult:</a:t>
            </a:r>
          </a:p>
          <a:p>
            <a:r>
              <a:rPr lang="en-US" sz="1400" b="1" dirty="0" smtClean="0"/>
              <a:t>Fiction-</a:t>
            </a:r>
            <a:r>
              <a:rPr lang="en-US" sz="1400" b="1" baseline="0" dirty="0" smtClean="0"/>
              <a:t> </a:t>
            </a:r>
            <a:r>
              <a:rPr lang="en-US" sz="1400" baseline="0" dirty="0" smtClean="0"/>
              <a:t>Does it go out?</a:t>
            </a:r>
          </a:p>
          <a:p>
            <a:r>
              <a:rPr lang="en-US" sz="1400" baseline="0" dirty="0" smtClean="0"/>
              <a:t>Is it part of a series that mostly circs well?</a:t>
            </a:r>
          </a:p>
          <a:p>
            <a:r>
              <a:rPr lang="en-US" sz="1400" baseline="0" dirty="0" smtClean="0"/>
              <a:t>Is it a classic? Core Fiction Collection or other resources</a:t>
            </a:r>
          </a:p>
          <a:p>
            <a:r>
              <a:rPr lang="en-US" sz="1400" b="1" baseline="0" dirty="0" smtClean="0"/>
              <a:t>Non-Fiction- </a:t>
            </a:r>
            <a:r>
              <a:rPr lang="en-US" sz="1400" baseline="0" dirty="0" smtClean="0"/>
              <a:t>Does it go out?</a:t>
            </a:r>
          </a:p>
          <a:p>
            <a:r>
              <a:rPr lang="en-US" sz="1400" baseline="0" dirty="0" smtClean="0"/>
              <a:t>Is it superseded?</a:t>
            </a:r>
          </a:p>
          <a:p>
            <a:r>
              <a:rPr lang="en-US" sz="1400" baseline="0" dirty="0" smtClean="0"/>
              <a:t>Is it still considered true? (diets/medical/psychology/price guides)</a:t>
            </a:r>
          </a:p>
          <a:p>
            <a:r>
              <a:rPr lang="en-US" sz="1400" baseline="0" dirty="0" smtClean="0"/>
              <a:t>Does it represent non-historical, </a:t>
            </a:r>
            <a:r>
              <a:rPr lang="en-US" sz="1400" baseline="0" dirty="0" err="1" smtClean="0"/>
              <a:t>out-dated</a:t>
            </a:r>
            <a:r>
              <a:rPr lang="en-US" sz="1400" baseline="0" dirty="0" smtClean="0"/>
              <a:t> thinking? Sexist, racist, etc.</a:t>
            </a:r>
          </a:p>
          <a:p>
            <a:r>
              <a:rPr lang="en-US" sz="1400" baseline="0" dirty="0" smtClean="0"/>
              <a:t>Is there other coverage on this topic?</a:t>
            </a:r>
          </a:p>
          <a:p>
            <a:r>
              <a:rPr lang="en-US" sz="1400" b="1" baseline="0" dirty="0" smtClean="0"/>
              <a:t>Reference</a:t>
            </a:r>
            <a:r>
              <a:rPr lang="en-US" sz="1400" baseline="0" dirty="0" smtClean="0"/>
              <a:t> - </a:t>
            </a:r>
            <a:r>
              <a:rPr lang="en-US" sz="1400" dirty="0" smtClean="0"/>
              <a:t>All the above</a:t>
            </a:r>
            <a:r>
              <a:rPr lang="en-US" sz="1400" baseline="0" dirty="0" smtClean="0"/>
              <a:t> plus</a:t>
            </a:r>
          </a:p>
          <a:p>
            <a:r>
              <a:rPr lang="en-US" sz="1400" dirty="0" smtClean="0"/>
              <a:t>Is it</a:t>
            </a:r>
            <a:r>
              <a:rPr lang="en-US" sz="1400" baseline="0" dirty="0" smtClean="0"/>
              <a:t> worth the shelf space?</a:t>
            </a:r>
          </a:p>
          <a:p>
            <a:r>
              <a:rPr lang="en-US" sz="1400" baseline="0" dirty="0" smtClean="0"/>
              <a:t>Should it circulate?</a:t>
            </a:r>
          </a:p>
          <a:p>
            <a:r>
              <a:rPr lang="en-US" sz="1400" baseline="0" dirty="0" smtClean="0"/>
              <a:t>Do we have as an eBook?</a:t>
            </a:r>
          </a:p>
          <a:p>
            <a:r>
              <a:rPr lang="en-US" sz="1400" b="1" baseline="0" dirty="0" smtClean="0"/>
              <a:t>Local History –</a:t>
            </a:r>
            <a:r>
              <a:rPr lang="en-US" sz="1400" b="0" baseline="0" dirty="0" smtClean="0"/>
              <a:t>All of above plus</a:t>
            </a:r>
            <a:endParaRPr lang="en-US" sz="1400" b="1" baseline="0" dirty="0" smtClean="0"/>
          </a:p>
          <a:p>
            <a:r>
              <a:rPr lang="en-US" sz="1400" baseline="0" dirty="0" smtClean="0"/>
              <a:t>Scope of collection?</a:t>
            </a:r>
          </a:p>
          <a:p>
            <a:r>
              <a:rPr lang="en-US" sz="1400" baseline="0" dirty="0" smtClean="0"/>
              <a:t>Special or one-of-a-kind publication?</a:t>
            </a:r>
          </a:p>
          <a:p>
            <a:r>
              <a:rPr lang="en-US" sz="1400" baseline="0" dirty="0" smtClean="0"/>
              <a:t>How many copies are needed?</a:t>
            </a:r>
          </a:p>
          <a:p>
            <a:r>
              <a:rPr lang="en-US" sz="1400" dirty="0" smtClean="0"/>
              <a:t>Is this information duplicated elsewhere (municipal</a:t>
            </a:r>
            <a:r>
              <a:rPr lang="en-US" sz="1400" baseline="0" dirty="0" smtClean="0"/>
              <a:t> records, for example)</a:t>
            </a:r>
          </a:p>
          <a:p>
            <a:r>
              <a:rPr lang="en-US" sz="1400" b="1" baseline="0" dirty="0" err="1" smtClean="0"/>
              <a:t>eResources</a:t>
            </a:r>
            <a:r>
              <a:rPr lang="en-US" sz="1400" b="1" baseline="0" dirty="0" smtClean="0"/>
              <a:t>-</a:t>
            </a:r>
          </a:p>
          <a:p>
            <a:r>
              <a:rPr lang="en-US" sz="1400" baseline="0" dirty="0" smtClean="0"/>
              <a:t>It doesn’t take up shelf space, but can still create clutter.</a:t>
            </a:r>
          </a:p>
          <a:p>
            <a:r>
              <a:rPr lang="en-US" sz="1400" baseline="0" dirty="0" smtClean="0"/>
              <a:t>Look for superseded or outdated materials</a:t>
            </a:r>
            <a:endParaRPr lang="en-US" sz="1400" dirty="0"/>
          </a:p>
        </p:txBody>
      </p:sp>
    </p:spTree>
    <p:extLst>
      <p:ext uri="{BB962C8B-B14F-4D97-AF65-F5344CB8AC3E}">
        <p14:creationId xmlns:p14="http://schemas.microsoft.com/office/powerpoint/2010/main" val="3978492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0019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924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lnSpc>
                <a:spcPct val="115000"/>
              </a:lnSpc>
              <a:spcAft>
                <a:spcPts val="1630"/>
              </a:spcAft>
              <a:buClr>
                <a:schemeClr val="dk1"/>
              </a:buClr>
              <a:buSzPct val="91666"/>
            </a:pPr>
            <a:r>
              <a:rPr lang="en" sz="1200">
                <a:solidFill>
                  <a:srgbClr val="434343"/>
                </a:solidFill>
              </a:rPr>
              <a:t>Agree on terminology. “Weeding” may have connotations that are tough to overcome; can you call it “deselection” or something else?</a:t>
            </a:r>
          </a:p>
          <a:p>
            <a:pPr>
              <a:lnSpc>
                <a:spcPct val="115000"/>
              </a:lnSpc>
              <a:spcAft>
                <a:spcPts val="1630"/>
              </a:spcAft>
              <a:buClr>
                <a:schemeClr val="dk1"/>
              </a:buClr>
              <a:buSzPct val="91666"/>
            </a:pPr>
            <a:r>
              <a:rPr lang="en" sz="1200">
                <a:solidFill>
                  <a:srgbClr val="434343"/>
                </a:solidFill>
              </a:rPr>
              <a:t>Make sure everyone – all staff, volunteers, Friends – hears the same story about deselection. You don’t want anyone in a position where a neighbor strikes up a conversation about all the books that are being thrown away and the staff member or volunteer chimes in, “Yeah, it’s a real shame, isn’t it?”</a:t>
            </a:r>
          </a:p>
          <a:p>
            <a:pPr>
              <a:lnSpc>
                <a:spcPct val="115000"/>
              </a:lnSpc>
              <a:spcAft>
                <a:spcPts val="1630"/>
              </a:spcAft>
              <a:buClr>
                <a:schemeClr val="dk1"/>
              </a:buClr>
              <a:buSzPct val="91666"/>
            </a:pPr>
            <a:r>
              <a:rPr lang="en" sz="1200">
                <a:solidFill>
                  <a:srgbClr val="434343"/>
                </a:solidFill>
              </a:rPr>
              <a:t>Know your basic numbers, especially annual items added. For SCLSNJ, saying that we added 80,000 items last year system-wide helps put it in perspective.</a:t>
            </a:r>
          </a:p>
          <a:p>
            <a:pPr>
              <a:lnSpc>
                <a:spcPct val="115000"/>
              </a:lnSpc>
              <a:spcAft>
                <a:spcPts val="1630"/>
              </a:spcAft>
              <a:buClr>
                <a:schemeClr val="dk1"/>
              </a:buClr>
              <a:buSzPct val="91666"/>
            </a:pPr>
            <a:r>
              <a:rPr lang="en" sz="1200">
                <a:solidFill>
                  <a:srgbClr val="434343"/>
                </a:solidFill>
              </a:rPr>
              <a:t>Know who your spokesperson is. Make sure there’s one person everyone knows about where questions can be directed. Staff should feel comfortable with the basics, but should have someone to refer question to if things start to get more tricky.</a:t>
            </a:r>
          </a:p>
          <a:p>
            <a:pPr>
              <a:lnSpc>
                <a:spcPct val="115000"/>
              </a:lnSpc>
              <a:spcAft>
                <a:spcPts val="1630"/>
              </a:spcAft>
              <a:buClr>
                <a:schemeClr val="dk1"/>
              </a:buClr>
              <a:buSzPct val="91666"/>
            </a:pPr>
            <a:r>
              <a:rPr lang="en" sz="1200">
                <a:solidFill>
                  <a:srgbClr val="434343"/>
                </a:solidFill>
              </a:rPr>
              <a:t>Get a sense of your community’s comfort level. I’ve worked in one community where deselection was never an issue – the community’s pride in the amount of new material the budget allowed us to purchase far outweighed any concern.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Resource list!</a:t>
            </a:r>
            <a:endParaRPr lang="en-US" sz="1600" b="1" dirty="0"/>
          </a:p>
        </p:txBody>
      </p:sp>
    </p:spTree>
    <p:extLst>
      <p:ext uri="{BB962C8B-B14F-4D97-AF65-F5344CB8AC3E}">
        <p14:creationId xmlns:p14="http://schemas.microsoft.com/office/powerpoint/2010/main" val="266198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smtClean="0"/>
              <a:t>In 2015 @ BTL:</a:t>
            </a:r>
            <a:endParaRPr lang="en-US" sz="1400" dirty="0" smtClean="0"/>
          </a:p>
          <a:p>
            <a:r>
              <a:rPr lang="en-US" sz="1400" dirty="0" smtClean="0"/>
              <a:t>Added 12,507 items</a:t>
            </a:r>
            <a:r>
              <a:rPr lang="en-US" sz="1400" baseline="0" dirty="0" smtClean="0"/>
              <a:t> (total collection 127,090); 11,814 discarded.</a:t>
            </a:r>
            <a:endParaRPr lang="en-US" sz="1400" dirty="0" smtClean="0"/>
          </a:p>
          <a:p>
            <a:endParaRPr lang="en-US" dirty="0"/>
          </a:p>
        </p:txBody>
      </p:sp>
    </p:spTree>
    <p:extLst>
      <p:ext uri="{BB962C8B-B14F-4D97-AF65-F5344CB8AC3E}">
        <p14:creationId xmlns:p14="http://schemas.microsoft.com/office/powerpoint/2010/main" val="337596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weed</a:t>
            </a:r>
            <a:r>
              <a:rPr lang="en-US" sz="1400" baseline="0" dirty="0" smtClean="0"/>
              <a:t> so our libraries don’t explode.</a:t>
            </a:r>
          </a:p>
          <a:p>
            <a:r>
              <a:rPr lang="en-US" sz="1400" baseline="0" dirty="0" smtClean="0"/>
              <a:t>We weed to keep our collections current, relevant and attractive.</a:t>
            </a:r>
          </a:p>
          <a:p>
            <a:r>
              <a:rPr lang="en-US" sz="1400" baseline="0" dirty="0" smtClean="0"/>
              <a:t>We weed to eliminate duplicates and older editions</a:t>
            </a:r>
          </a:p>
          <a:p>
            <a:r>
              <a:rPr lang="en-US" sz="1400" baseline="0" dirty="0" smtClean="0"/>
              <a:t>If we don’t weed, our collections start to look like something out of Hoarders</a:t>
            </a:r>
            <a:endParaRPr lang="en-US" sz="1400" dirty="0"/>
          </a:p>
        </p:txBody>
      </p:sp>
    </p:spTree>
    <p:extLst>
      <p:ext uri="{BB962C8B-B14F-4D97-AF65-F5344CB8AC3E}">
        <p14:creationId xmlns:p14="http://schemas.microsoft.com/office/powerpoint/2010/main" val="242972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956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Clr>
                <a:schemeClr val="dk1"/>
              </a:buClr>
              <a:buSzPct val="78571"/>
            </a:pPr>
            <a:r>
              <a:rPr lang="en" sz="1400" dirty="0">
                <a:solidFill>
                  <a:schemeClr val="dk1"/>
                </a:solidFill>
              </a:rPr>
              <a:t>10/27/2015 - 3.9% of Picture Books checked out (would hope to see more like 20%)</a:t>
            </a:r>
          </a:p>
          <a:p>
            <a:pPr>
              <a:buClr>
                <a:schemeClr val="dk1"/>
              </a:buClr>
              <a:buSzPct val="78571"/>
            </a:pPr>
            <a:r>
              <a:rPr lang="en" sz="1400" dirty="0">
                <a:solidFill>
                  <a:schemeClr val="dk1"/>
                </a:solidFill>
              </a:rPr>
              <a:t>11/25/2015 - Picture Book turnover: 0.83 (compared to 2.19 system-wide)</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dirty="0"/>
              <a:t>Letter to the Editor - 1/26/2016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Presentation at Commission meeting - February 3; made available to the public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Letter to the Editor - 3/25/2016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Know your community</a:t>
            </a:r>
            <a:r>
              <a:rPr lang="en-US" sz="1400" dirty="0" smtClean="0"/>
              <a:t>: This</a:t>
            </a:r>
            <a:r>
              <a:rPr lang="en-US" sz="1400" baseline="0" dirty="0" smtClean="0"/>
              <a:t> is true for all aspects of Collection Development.  NYT Bestsellers/Duck Dynasty</a:t>
            </a:r>
          </a:p>
          <a:p>
            <a:r>
              <a:rPr lang="en-US" sz="1400" b="1" baseline="0" dirty="0" smtClean="0"/>
              <a:t>Know your staff</a:t>
            </a:r>
            <a:r>
              <a:rPr lang="en-US" sz="1400" baseline="0" dirty="0" smtClean="0"/>
              <a:t>: make sure they understand what’s going on.  Get them “on board” if possible.</a:t>
            </a:r>
          </a:p>
          <a:p>
            <a:r>
              <a:rPr lang="en-US" sz="1400" b="1" baseline="0" dirty="0" smtClean="0"/>
              <a:t>Know your stuff</a:t>
            </a:r>
            <a:r>
              <a:rPr lang="en-US" sz="1400" baseline="0" dirty="0" smtClean="0"/>
              <a:t>: What’s in your collection?  </a:t>
            </a:r>
          </a:p>
          <a:p>
            <a:r>
              <a:rPr lang="en-US" sz="1400" b="1" baseline="0" dirty="0" smtClean="0"/>
              <a:t>Use weeding lists </a:t>
            </a:r>
            <a:r>
              <a:rPr lang="en-US" sz="1400" baseline="0" dirty="0" smtClean="0"/>
              <a:t>to identify things that haven’t circulated recently and/or are out of date.</a:t>
            </a:r>
          </a:p>
          <a:p>
            <a:r>
              <a:rPr lang="en-US" sz="1400" b="1" baseline="0" dirty="0" smtClean="0"/>
              <a:t>Handle</a:t>
            </a:r>
            <a:r>
              <a:rPr lang="en-US" sz="1400" baseline="0" dirty="0" smtClean="0"/>
              <a:t> anything you are considering for discard.  Is it in poor condition?  It may need to be replaced.</a:t>
            </a:r>
          </a:p>
          <a:p>
            <a:r>
              <a:rPr lang="en-US" sz="1400" baseline="0" dirty="0" smtClean="0"/>
              <a:t>Could I put this somewhere else?</a:t>
            </a:r>
          </a:p>
          <a:p>
            <a:r>
              <a:rPr lang="en-US" sz="1400" baseline="0" dirty="0" smtClean="0"/>
              <a:t>Is this the last copy?</a:t>
            </a:r>
          </a:p>
          <a:p>
            <a:r>
              <a:rPr lang="en-US" sz="1400" baseline="0" dirty="0" smtClean="0"/>
              <a:t>Use CREW or another established weeding method to shape your policy</a:t>
            </a:r>
          </a:p>
          <a:p>
            <a:r>
              <a:rPr lang="en-US" sz="1400" baseline="0" dirty="0" smtClean="0"/>
              <a:t>Use publications such as </a:t>
            </a:r>
          </a:p>
          <a:p>
            <a:r>
              <a:rPr lang="en-US" sz="1400" b="1" kern="1200" dirty="0" smtClean="0">
                <a:solidFill>
                  <a:schemeClr val="tx1"/>
                </a:solidFill>
                <a:effectLst/>
                <a:latin typeface="+mn-lt"/>
                <a:ea typeface="+mn-ea"/>
                <a:cs typeface="+mn-cs"/>
              </a:rPr>
              <a:t>Fiction Core Collection Catalog </a:t>
            </a:r>
            <a:r>
              <a:rPr lang="en-US" sz="1400" kern="1200" dirty="0" smtClean="0">
                <a:solidFill>
                  <a:schemeClr val="tx1"/>
                </a:solidFill>
                <a:effectLst/>
                <a:latin typeface="+mn-lt"/>
                <a:ea typeface="+mn-ea"/>
                <a:cs typeface="+mn-cs"/>
              </a:rPr>
              <a:t>(Serial), H.W. Wilson Company.</a:t>
            </a:r>
          </a:p>
          <a:p>
            <a:r>
              <a:rPr lang="en-US" sz="1400" b="1" kern="1200" dirty="0" smtClean="0">
                <a:solidFill>
                  <a:schemeClr val="tx1"/>
                </a:solidFill>
                <a:effectLst/>
                <a:latin typeface="+mn-lt"/>
                <a:ea typeface="+mn-ea"/>
                <a:cs typeface="+mn-cs"/>
              </a:rPr>
              <a:t>Public Library Core Collection, Nonfiction </a:t>
            </a:r>
            <a:r>
              <a:rPr lang="en-US" sz="1400" kern="1200" dirty="0" smtClean="0">
                <a:solidFill>
                  <a:schemeClr val="tx1"/>
                </a:solidFill>
                <a:effectLst/>
                <a:latin typeface="+mn-lt"/>
                <a:ea typeface="+mn-ea"/>
                <a:cs typeface="+mn-cs"/>
              </a:rPr>
              <a:t>(Serial), H.W. Wilson Company.</a:t>
            </a:r>
            <a:endParaRPr lang="en-US"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0051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350" dirty="0" err="1" smtClean="0"/>
              <a:t>Bernards</a:t>
            </a:r>
            <a:r>
              <a:rPr lang="en-US" sz="1350" dirty="0" smtClean="0"/>
              <a:t> Township </a:t>
            </a:r>
          </a:p>
          <a:p>
            <a:r>
              <a:rPr lang="en-US" sz="1350" b="1" dirty="0" smtClean="0"/>
              <a:t>VISION</a:t>
            </a:r>
            <a:endParaRPr lang="en-US" sz="1350" dirty="0" smtClean="0"/>
          </a:p>
          <a:p>
            <a:r>
              <a:rPr lang="en-US" sz="1350" dirty="0" smtClean="0"/>
              <a:t>To cultivate an inviting community destination, where curiosity can spark discovery.</a:t>
            </a:r>
          </a:p>
          <a:p>
            <a:r>
              <a:rPr lang="en-US" sz="1350" b="1" dirty="0" smtClean="0"/>
              <a:t>MISSION</a:t>
            </a:r>
            <a:endParaRPr lang="en-US" sz="1350" dirty="0" smtClean="0"/>
          </a:p>
          <a:p>
            <a:r>
              <a:rPr lang="en-US" sz="1350" dirty="0" err="1" smtClean="0"/>
              <a:t>Bernards</a:t>
            </a:r>
            <a:r>
              <a:rPr lang="en-US" sz="1350" dirty="0" smtClean="0"/>
              <a:t> Township Library’s mission is to inform, enrich and connect our community.</a:t>
            </a:r>
          </a:p>
          <a:p>
            <a:endParaRPr lang="en-US" sz="1350" dirty="0" smtClean="0"/>
          </a:p>
          <a:p>
            <a:r>
              <a:rPr lang="en-US" sz="1350" dirty="0" smtClean="0"/>
              <a:t>Discarding Materials Policy:</a:t>
            </a:r>
          </a:p>
          <a:p>
            <a:r>
              <a:rPr lang="en-US" sz="1350" dirty="0" smtClean="0"/>
              <a:t>Material no longer deemed useful by the Library staff will be withdrawn from the collection.  The continuous process of weeding is essential to the maintenance</a:t>
            </a:r>
            <a:r>
              <a:rPr lang="en-US" sz="1350" baseline="0" dirty="0" smtClean="0"/>
              <a:t> of the library and the fulfillment of its responsibilities. </a:t>
            </a:r>
          </a:p>
          <a:p>
            <a:r>
              <a:rPr lang="en-US" sz="1350" baseline="0" dirty="0" smtClean="0"/>
              <a:t>One or more of the following conditions justify discarding:</a:t>
            </a:r>
          </a:p>
          <a:p>
            <a:pPr marL="171450" indent="-171450">
              <a:buFont typeface="Arial" panose="020B0604020202020204" pitchFamily="34" charset="0"/>
              <a:buChar char="•"/>
            </a:pPr>
            <a:r>
              <a:rPr lang="en-US" sz="1350" baseline="0" dirty="0" smtClean="0"/>
              <a:t>A worn, shabby, damaged or duplicate copy</a:t>
            </a:r>
          </a:p>
          <a:p>
            <a:pPr marL="171450" indent="-171450">
              <a:buFont typeface="Arial" panose="020B0604020202020204" pitchFamily="34" charset="0"/>
              <a:buChar char="•"/>
            </a:pPr>
            <a:r>
              <a:rPr lang="en-US" sz="1350" baseline="0" dirty="0" smtClean="0"/>
              <a:t>Outdated nonfiction that has no historical value</a:t>
            </a:r>
          </a:p>
          <a:p>
            <a:pPr marL="171450" indent="-171450">
              <a:buFont typeface="Arial" panose="020B0604020202020204" pitchFamily="34" charset="0"/>
              <a:buChar char="•"/>
            </a:pPr>
            <a:r>
              <a:rPr lang="en-US" sz="1350" baseline="0" dirty="0" smtClean="0"/>
              <a:t>Superseded editions</a:t>
            </a:r>
          </a:p>
          <a:p>
            <a:pPr marL="171450" indent="-171450">
              <a:buFont typeface="Arial" panose="020B0604020202020204" pitchFamily="34" charset="0"/>
              <a:buChar char="•"/>
            </a:pPr>
            <a:r>
              <a:rPr lang="en-US" sz="1350" baseline="0" dirty="0" smtClean="0"/>
              <a:t>One-time popular fiction no longer in high demand and not included in standard lists.</a:t>
            </a:r>
            <a:endParaRPr lang="en-US" sz="1350" dirty="0"/>
          </a:p>
        </p:txBody>
      </p:sp>
    </p:spTree>
    <p:extLst>
      <p:ext uri="{BB962C8B-B14F-4D97-AF65-F5344CB8AC3E}">
        <p14:creationId xmlns:p14="http://schemas.microsoft.com/office/powerpoint/2010/main" val="164219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261CDAF2-62A6-4183-9A62-E753656D494C}" type="datetimeFigureOut">
              <a:rPr lang="en-US" smtClean="0"/>
              <a:t>5/31/2016</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261CDAF2-62A6-4183-9A62-E753656D494C}" type="datetimeFigureOut">
              <a:rPr lang="en-US" smtClean="0"/>
              <a:t>5/31/2016</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261CDAF2-62A6-4183-9A62-E753656D494C}" type="datetimeFigureOut">
              <a:rPr lang="en-US" smtClean="0"/>
              <a:t>5/31/2016</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261CDAF2-62A6-4183-9A62-E753656D494C}" type="datetimeFigureOut">
              <a:rPr lang="en-US" smtClean="0"/>
              <a:t>5/31/2016</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261CDAF2-62A6-4183-9A62-E753656D494C}" type="datetimeFigureOut">
              <a:rPr lang="en-US" smtClean="0"/>
              <a:t>5/31/2016</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261CDAF2-62A6-4183-9A62-E753656D494C}" type="datetimeFigureOut">
              <a:rPr lang="en-US" smtClean="0"/>
              <a:t>5/31/2016</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261CDAF2-62A6-4183-9A62-E753656D494C}" type="datetimeFigureOut">
              <a:rPr lang="en-US" smtClean="0"/>
              <a:t>5/31/2016</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261CDAF2-62A6-4183-9A62-E753656D494C}" type="datetimeFigureOut">
              <a:rPr lang="en-US" smtClean="0"/>
              <a:t>5/31/2016</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261CDAF2-62A6-4183-9A62-E753656D494C}" type="datetimeFigureOut">
              <a:rPr lang="en-US" smtClean="0"/>
              <a:t>5/31/2016</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pPr lvl="0">
              <a:spcBef>
                <a:spcPts val="0"/>
              </a:spcBef>
              <a:buNone/>
            </a:pPr>
            <a:fld id="{00000000-1234-1234-1234-123412341234}" type="slidenum">
              <a:rPr lang="en" smtClean="0"/>
              <a:t>‹#›</a:t>
            </a:fld>
            <a:endParaRPr lang="en"/>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261CDAF2-62A6-4183-9A62-E753656D494C}" type="datetimeFigureOut">
              <a:rPr lang="en-US" smtClean="0"/>
              <a:t>5/31/2016</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261CDAF2-62A6-4183-9A62-E753656D494C}" type="datetimeFigureOut">
              <a:rPr lang="en-US" smtClean="0"/>
              <a:t>5/31/2016</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Ovr>
    <a:masterClrMapping/>
  </p:clrMapOvr>
  <p:transition/>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5"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261CDAF2-62A6-4183-9A62-E753656D494C}" type="datetimeFigureOut">
              <a:rPr lang="en-US" smtClean="0"/>
              <a:t>5/31/2016</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Lst>
  <p:transition/>
  <p:timing>
    <p:tnLst>
      <p:par>
        <p:cT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066800"/>
            <a:ext cx="6599884" cy="923330"/>
          </a:xfrm>
          <a:prstGeom prst="rect">
            <a:avLst/>
          </a:prstGeom>
        </p:spPr>
        <p:txBody>
          <a:bodyPr wrap="none">
            <a:spAutoFit/>
          </a:bodyPr>
          <a:lstStyle/>
          <a:p>
            <a:r>
              <a:rPr lang="en-US" sz="5400" dirty="0">
                <a:solidFill>
                  <a:schemeClr val="tx1"/>
                </a:solidFill>
                <a:latin typeface="+mj-lt"/>
              </a:rPr>
              <a:t>Weeding Watchdog</a:t>
            </a:r>
          </a:p>
        </p:txBody>
      </p:sp>
      <p:sp>
        <p:nvSpPr>
          <p:cNvPr id="6" name="Rectangle 5"/>
          <p:cNvSpPr/>
          <p:nvPr/>
        </p:nvSpPr>
        <p:spPr>
          <a:xfrm>
            <a:off x="1115291" y="2514600"/>
            <a:ext cx="7086600" cy="1569660"/>
          </a:xfrm>
          <a:prstGeom prst="rect">
            <a:avLst/>
          </a:prstGeom>
        </p:spPr>
        <p:txBody>
          <a:bodyPr wrap="square">
            <a:spAutoFit/>
          </a:bodyPr>
          <a:lstStyle/>
          <a:p>
            <a:r>
              <a:rPr lang="en-US" sz="2400" b="1" dirty="0">
                <a:solidFill>
                  <a:schemeClr val="tx1"/>
                </a:solidFill>
                <a:latin typeface="+mj-lt"/>
              </a:rPr>
              <a:t>Karen </a:t>
            </a:r>
            <a:r>
              <a:rPr lang="en-US" sz="2400" b="1" dirty="0" err="1">
                <a:solidFill>
                  <a:schemeClr val="tx1"/>
                </a:solidFill>
                <a:latin typeface="+mj-lt"/>
              </a:rPr>
              <a:t>Andriolo</a:t>
            </a:r>
            <a:r>
              <a:rPr lang="en-US" sz="2400" b="1" dirty="0">
                <a:solidFill>
                  <a:schemeClr val="tx1"/>
                </a:solidFill>
                <a:latin typeface="+mj-lt"/>
              </a:rPr>
              <a:t>, </a:t>
            </a:r>
            <a:r>
              <a:rPr lang="en-US" sz="2400" b="1" dirty="0" err="1">
                <a:solidFill>
                  <a:schemeClr val="tx1"/>
                </a:solidFill>
                <a:latin typeface="+mj-lt"/>
              </a:rPr>
              <a:t>Bernards</a:t>
            </a:r>
            <a:r>
              <a:rPr lang="en-US" sz="2400" b="1" dirty="0">
                <a:solidFill>
                  <a:schemeClr val="tx1"/>
                </a:solidFill>
                <a:latin typeface="+mj-lt"/>
              </a:rPr>
              <a:t> Township Library</a:t>
            </a:r>
          </a:p>
          <a:p>
            <a:r>
              <a:rPr lang="en-US" sz="2400" b="1" dirty="0">
                <a:solidFill>
                  <a:schemeClr val="tx1"/>
                </a:solidFill>
                <a:latin typeface="+mj-lt"/>
              </a:rPr>
              <a:t>Lynn Hoffman, Somerset County Library System of NJ</a:t>
            </a:r>
          </a:p>
          <a:p>
            <a:r>
              <a:rPr lang="en-US" sz="2400" b="1" dirty="0">
                <a:solidFill>
                  <a:schemeClr val="tx1"/>
                </a:solidFill>
                <a:latin typeface="+mj-lt"/>
              </a:rPr>
              <a:t>Karen </a:t>
            </a:r>
            <a:r>
              <a:rPr lang="en-US" sz="2400" b="1" dirty="0" err="1">
                <a:solidFill>
                  <a:schemeClr val="tx1"/>
                </a:solidFill>
                <a:latin typeface="+mj-lt"/>
              </a:rPr>
              <a:t>Vaias</a:t>
            </a:r>
            <a:r>
              <a:rPr lang="en-US" sz="2400" b="1" dirty="0">
                <a:solidFill>
                  <a:schemeClr val="tx1"/>
                </a:solidFill>
                <a:latin typeface="+mj-lt"/>
              </a:rPr>
              <a:t>, </a:t>
            </a:r>
            <a:r>
              <a:rPr lang="en-US" sz="2400" b="1" dirty="0" err="1">
                <a:solidFill>
                  <a:schemeClr val="tx1"/>
                </a:solidFill>
                <a:latin typeface="+mj-lt"/>
              </a:rPr>
              <a:t>Bernards</a:t>
            </a:r>
            <a:r>
              <a:rPr lang="en-US" sz="2400" b="1" dirty="0">
                <a:solidFill>
                  <a:schemeClr val="tx1"/>
                </a:solidFill>
                <a:latin typeface="+mj-lt"/>
              </a:rPr>
              <a:t> Township Library</a:t>
            </a:r>
          </a:p>
        </p:txBody>
      </p:sp>
    </p:spTree>
    <p:extLst>
      <p:ext uri="{BB962C8B-B14F-4D97-AF65-F5344CB8AC3E}">
        <p14:creationId xmlns:p14="http://schemas.microsoft.com/office/powerpoint/2010/main" val="37747632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a:spLocks noGrp="1"/>
          </p:cNvSpPr>
          <p:nvPr>
            <p:ph type="body" idx="1"/>
          </p:nvPr>
        </p:nvSpPr>
        <p:spPr>
          <a:xfrm>
            <a:off x="311700" y="1234249"/>
            <a:ext cx="8520600" cy="2385000"/>
          </a:xfrm>
          <a:prstGeom prst="rect">
            <a:avLst/>
          </a:prstGeom>
        </p:spPr>
        <p:txBody>
          <a:bodyPr lIns="91425" tIns="91425" rIns="91425" bIns="91425" anchor="t" anchorCtr="0">
            <a:noAutofit/>
          </a:bodyPr>
          <a:lstStyle/>
          <a:p>
            <a:pPr lvl="0" rtl="0">
              <a:spcBef>
                <a:spcPts val="0"/>
              </a:spcBef>
              <a:buNone/>
            </a:pPr>
            <a:r>
              <a:rPr lang="en" dirty="0"/>
              <a:t>The big difference in policy at the system or consortium level is that not every branch or member has to be weeded in the same way:</a:t>
            </a:r>
          </a:p>
          <a:p>
            <a:pPr lvl="0" rtl="0">
              <a:spcBef>
                <a:spcPts val="0"/>
              </a:spcBef>
              <a:buNone/>
            </a:pPr>
            <a:r>
              <a:rPr lang="en" dirty="0"/>
              <a:t>“Through ongoing quantitative and qualitative methods, Collection Development Department and Branch staff will monitor collections to see that they are serving the needs of individual branches and the Somerset County Library System.”</a:t>
            </a:r>
          </a:p>
          <a:p>
            <a:pPr lvl="0">
              <a:spcBef>
                <a:spcPts val="0"/>
              </a:spcBef>
              <a:buNone/>
            </a:pPr>
            <a:endParaRPr dirty="0"/>
          </a:p>
        </p:txBody>
      </p:sp>
      <p:grpSp>
        <p:nvGrpSpPr>
          <p:cNvPr id="90" name="Shape 90"/>
          <p:cNvGrpSpPr/>
          <p:nvPr/>
        </p:nvGrpSpPr>
        <p:grpSpPr>
          <a:xfrm>
            <a:off x="3429001" y="5352150"/>
            <a:ext cx="2060175" cy="1048650"/>
            <a:chOff x="3429001" y="5352150"/>
            <a:chExt cx="2060175" cy="1048650"/>
          </a:xfrm>
        </p:grpSpPr>
        <p:sp>
          <p:nvSpPr>
            <p:cNvPr id="91" name="Shape 91"/>
            <p:cNvSpPr/>
            <p:nvPr/>
          </p:nvSpPr>
          <p:spPr>
            <a:xfrm rot="10800000">
              <a:off x="3429001" y="5352150"/>
              <a:ext cx="2060175" cy="1048650"/>
            </a:xfrm>
            <a:prstGeom prst="flowChartOffpageConnec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txBox="1"/>
            <p:nvPr/>
          </p:nvSpPr>
          <p:spPr>
            <a:xfrm>
              <a:off x="3517200" y="5623200"/>
              <a:ext cx="1893000" cy="701400"/>
            </a:xfrm>
            <a:prstGeom prst="rect">
              <a:avLst/>
            </a:prstGeom>
            <a:noFill/>
            <a:ln>
              <a:noFill/>
            </a:ln>
          </p:spPr>
          <p:txBody>
            <a:bodyPr lIns="91425" tIns="91425" rIns="91425" bIns="91425" anchor="t" anchorCtr="0">
              <a:noAutofit/>
            </a:bodyPr>
            <a:lstStyle/>
            <a:p>
              <a:pPr lvl="0" rtl="0">
                <a:spcBef>
                  <a:spcPts val="0"/>
                </a:spcBef>
                <a:buNone/>
              </a:pPr>
              <a:r>
                <a:rPr lang="en" dirty="0"/>
                <a:t>Large Library</a:t>
              </a:r>
            </a:p>
            <a:p>
              <a:pPr lvl="0">
                <a:spcBef>
                  <a:spcPts val="0"/>
                </a:spcBef>
                <a:buNone/>
              </a:pPr>
              <a:r>
                <a:rPr lang="en" sz="1100" dirty="0"/>
                <a:t>Large resource collection, deeper holdings</a:t>
              </a:r>
            </a:p>
          </p:txBody>
        </p:sp>
      </p:grpSp>
      <p:grpSp>
        <p:nvGrpSpPr>
          <p:cNvPr id="93" name="Shape 93"/>
          <p:cNvGrpSpPr/>
          <p:nvPr/>
        </p:nvGrpSpPr>
        <p:grpSpPr>
          <a:xfrm>
            <a:off x="1066800" y="5485700"/>
            <a:ext cx="1412100" cy="915100"/>
            <a:chOff x="333675" y="5235125"/>
            <a:chExt cx="1412100" cy="915100"/>
          </a:xfrm>
        </p:grpSpPr>
        <p:sp>
          <p:nvSpPr>
            <p:cNvPr id="94" name="Shape 94"/>
            <p:cNvSpPr/>
            <p:nvPr/>
          </p:nvSpPr>
          <p:spPr>
            <a:xfrm rot="10800000">
              <a:off x="396725" y="5235125"/>
              <a:ext cx="1286000" cy="864450"/>
            </a:xfrm>
            <a:prstGeom prst="flowChartOffpageConnec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txBox="1"/>
            <p:nvPr/>
          </p:nvSpPr>
          <p:spPr>
            <a:xfrm>
              <a:off x="333675" y="5386725"/>
              <a:ext cx="1412100" cy="763500"/>
            </a:xfrm>
            <a:prstGeom prst="rect">
              <a:avLst/>
            </a:prstGeom>
            <a:noFill/>
            <a:ln>
              <a:noFill/>
            </a:ln>
          </p:spPr>
          <p:txBody>
            <a:bodyPr lIns="91425" tIns="91425" rIns="91425" bIns="91425" anchor="t" anchorCtr="0">
              <a:noAutofit/>
            </a:bodyPr>
            <a:lstStyle/>
            <a:p>
              <a:pPr lvl="0" rtl="0">
                <a:spcBef>
                  <a:spcPts val="0"/>
                </a:spcBef>
                <a:buNone/>
              </a:pPr>
              <a:r>
                <a:rPr lang="en" dirty="0"/>
                <a:t>Medium Library</a:t>
              </a:r>
            </a:p>
            <a:p>
              <a:pPr lvl="0" rtl="0">
                <a:spcBef>
                  <a:spcPts val="0"/>
                </a:spcBef>
                <a:buNone/>
              </a:pPr>
              <a:r>
                <a:rPr lang="en" sz="1100" dirty="0"/>
                <a:t>Broad collection, local interests</a:t>
              </a:r>
            </a:p>
          </p:txBody>
        </p:sp>
      </p:grpSp>
      <p:grpSp>
        <p:nvGrpSpPr>
          <p:cNvPr id="96" name="Shape 96"/>
          <p:cNvGrpSpPr/>
          <p:nvPr/>
        </p:nvGrpSpPr>
        <p:grpSpPr>
          <a:xfrm>
            <a:off x="6420137" y="5724800"/>
            <a:ext cx="1286100" cy="599800"/>
            <a:chOff x="6420137" y="5633775"/>
            <a:chExt cx="1286100" cy="599800"/>
          </a:xfrm>
        </p:grpSpPr>
        <p:sp>
          <p:nvSpPr>
            <p:cNvPr id="97" name="Shape 97"/>
            <p:cNvSpPr/>
            <p:nvPr/>
          </p:nvSpPr>
          <p:spPr>
            <a:xfrm rot="10800000">
              <a:off x="6479775" y="5633775"/>
              <a:ext cx="1166825" cy="599800"/>
            </a:xfrm>
            <a:prstGeom prst="flowChartOffpageConnec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p:nvPr/>
          </p:nvSpPr>
          <p:spPr>
            <a:xfrm>
              <a:off x="6420137" y="5660675"/>
              <a:ext cx="1286100" cy="514500"/>
            </a:xfrm>
            <a:prstGeom prst="rect">
              <a:avLst/>
            </a:prstGeom>
            <a:noFill/>
            <a:ln>
              <a:noFill/>
            </a:ln>
          </p:spPr>
          <p:txBody>
            <a:bodyPr lIns="91425" tIns="91425" rIns="91425" bIns="91425" anchor="t" anchorCtr="0">
              <a:noAutofit/>
            </a:bodyPr>
            <a:lstStyle/>
            <a:p>
              <a:pPr lvl="0" rtl="0">
                <a:spcBef>
                  <a:spcPts val="0"/>
                </a:spcBef>
                <a:buNone/>
              </a:pPr>
              <a:r>
                <a:rPr lang="en" dirty="0"/>
                <a:t>Small Library</a:t>
              </a:r>
            </a:p>
            <a:p>
              <a:pPr lvl="0" rtl="0">
                <a:spcBef>
                  <a:spcPts val="0"/>
                </a:spcBef>
                <a:buNone/>
              </a:pPr>
              <a:r>
                <a:rPr lang="en" sz="1100" dirty="0"/>
                <a:t>Popular materials</a:t>
              </a:r>
            </a:p>
          </p:txBody>
        </p:sp>
      </p:gr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Shape 104"/>
          <p:cNvSpPr txBox="1">
            <a:spLocks noGrp="1"/>
          </p:cNvSpPr>
          <p:nvPr>
            <p:ph type="title"/>
          </p:nvPr>
        </p:nvSpPr>
        <p:spPr>
          <a:xfrm>
            <a:off x="311700" y="593366"/>
            <a:ext cx="8520600" cy="1235434"/>
          </a:xfrm>
          <a:prstGeom prst="rect">
            <a:avLst/>
          </a:prstGeom>
        </p:spPr>
        <p:txBody>
          <a:bodyPr lIns="91425" tIns="91425" rIns="91425" bIns="91425" anchor="t" anchorCtr="0">
            <a:noAutofit/>
          </a:bodyPr>
          <a:lstStyle/>
          <a:p>
            <a:pPr lvl="0" algn="ctr">
              <a:spcBef>
                <a:spcPts val="0"/>
              </a:spcBef>
              <a:buNone/>
            </a:pPr>
            <a:r>
              <a:rPr lang="en-US" dirty="0" smtClean="0"/>
              <a:t>CREW</a:t>
            </a:r>
            <a:endParaRPr dirty="0"/>
          </a:p>
        </p:txBody>
      </p:sp>
      <p:sp>
        <p:nvSpPr>
          <p:cNvPr id="105" name="Shape 105"/>
          <p:cNvSpPr txBox="1">
            <a:spLocks noGrp="1"/>
          </p:cNvSpPr>
          <p:nvPr>
            <p:ph type="body" idx="1"/>
          </p:nvPr>
        </p:nvSpPr>
        <p:spPr>
          <a:xfrm>
            <a:off x="311700" y="1981200"/>
            <a:ext cx="8520600" cy="2586633"/>
          </a:xfrm>
          <a:prstGeom prst="rect">
            <a:avLst/>
          </a:prstGeom>
        </p:spPr>
        <p:txBody>
          <a:bodyPr lIns="91425" tIns="91425" rIns="91425" bIns="91425" anchor="t" anchorCtr="0">
            <a:noAutofit/>
          </a:bodyPr>
          <a:lstStyle/>
          <a:p>
            <a:pPr marL="502920" lvl="1" indent="0" rtl="0">
              <a:spcBef>
                <a:spcPts val="0"/>
              </a:spcBef>
              <a:buNone/>
            </a:pPr>
            <a:r>
              <a:rPr lang="en" sz="2800" dirty="0" smtClean="0"/>
              <a:t>Continuous </a:t>
            </a:r>
            <a:r>
              <a:rPr lang="en" sz="2800" dirty="0"/>
              <a:t>Review, Evaluation and </a:t>
            </a:r>
            <a:r>
              <a:rPr lang="en" sz="2800" dirty="0" smtClean="0"/>
              <a:t>Weeding</a:t>
            </a:r>
            <a:endParaRPr lang="en"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147"/>
          <a:stretch/>
        </p:blipFill>
        <p:spPr>
          <a:xfrm>
            <a:off x="838200" y="2819400"/>
            <a:ext cx="7391400" cy="3816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 dirty="0"/>
              <a:t>MUSTIE</a:t>
            </a:r>
            <a:br>
              <a:rPr lang="en" dirty="0"/>
            </a:br>
            <a:endParaRPr lang="en-US" dirty="0"/>
          </a:p>
        </p:txBody>
      </p:sp>
      <p:sp>
        <p:nvSpPr>
          <p:cNvPr id="3" name="Text Placeholder 2"/>
          <p:cNvSpPr>
            <a:spLocks noGrp="1"/>
          </p:cNvSpPr>
          <p:nvPr>
            <p:ph type="body" idx="1"/>
          </p:nvPr>
        </p:nvSpPr>
        <p:spPr/>
        <p:txBody>
          <a:bodyPr>
            <a:normAutofit/>
          </a:bodyPr>
          <a:lstStyle/>
          <a:p>
            <a:pPr marL="57150" lvl="1" indent="-285750">
              <a:buFont typeface="Arial" panose="020B0604020202020204" pitchFamily="34" charset="0"/>
              <a:buChar char="•"/>
            </a:pPr>
            <a:r>
              <a:rPr lang="en" sz="3200" b="1" dirty="0"/>
              <a:t>M</a:t>
            </a:r>
            <a:r>
              <a:rPr lang="en" sz="3200" dirty="0"/>
              <a:t>isleading</a:t>
            </a:r>
          </a:p>
          <a:p>
            <a:pPr marL="57150" lvl="1" indent="-285750">
              <a:buFont typeface="Arial" panose="020B0604020202020204" pitchFamily="34" charset="0"/>
              <a:buChar char="•"/>
            </a:pPr>
            <a:r>
              <a:rPr lang="en" sz="3200" b="1" dirty="0"/>
              <a:t>U</a:t>
            </a:r>
            <a:r>
              <a:rPr lang="en" sz="3200" dirty="0"/>
              <a:t>gly</a:t>
            </a:r>
          </a:p>
          <a:p>
            <a:pPr marL="57150" lvl="1" indent="-285750">
              <a:buFont typeface="Arial" panose="020B0604020202020204" pitchFamily="34" charset="0"/>
              <a:buChar char="•"/>
            </a:pPr>
            <a:r>
              <a:rPr lang="en" sz="3200" b="1" dirty="0"/>
              <a:t>S</a:t>
            </a:r>
            <a:r>
              <a:rPr lang="en" sz="3200" dirty="0"/>
              <a:t>uperceded</a:t>
            </a:r>
          </a:p>
          <a:p>
            <a:pPr marL="57150" lvl="1" indent="-285750">
              <a:buFont typeface="Arial" panose="020B0604020202020204" pitchFamily="34" charset="0"/>
              <a:buChar char="•"/>
            </a:pPr>
            <a:r>
              <a:rPr lang="en" sz="3200" b="1" dirty="0"/>
              <a:t>T</a:t>
            </a:r>
            <a:r>
              <a:rPr lang="en" sz="3200" dirty="0"/>
              <a:t>rivial</a:t>
            </a:r>
          </a:p>
          <a:p>
            <a:pPr marL="57150" lvl="1" indent="-285750">
              <a:buFont typeface="Arial" panose="020B0604020202020204" pitchFamily="34" charset="0"/>
              <a:buChar char="•"/>
            </a:pPr>
            <a:r>
              <a:rPr lang="en" sz="3200" b="1" dirty="0" smtClean="0"/>
              <a:t>I</a:t>
            </a:r>
            <a:r>
              <a:rPr lang="en" sz="3200" dirty="0" smtClean="0"/>
              <a:t>rrelevant</a:t>
            </a:r>
          </a:p>
          <a:p>
            <a:pPr marL="57150" lvl="1" indent="-285750">
              <a:buFont typeface="Arial" panose="020B0604020202020204" pitchFamily="34" charset="0"/>
              <a:buChar char="•"/>
            </a:pPr>
            <a:r>
              <a:rPr lang="en" sz="3200" b="1" dirty="0" smtClean="0"/>
              <a:t>E</a:t>
            </a:r>
            <a:r>
              <a:rPr lang="en" sz="3200" dirty="0" smtClean="0"/>
              <a:t>lsewhere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752600"/>
            <a:ext cx="2876550" cy="383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6606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 dirty="0"/>
              <a:t>Collection </a:t>
            </a:r>
            <a:r>
              <a:rPr lang="en" dirty="0" smtClean="0"/>
              <a:t>Performance</a:t>
            </a:r>
            <a:endParaRPr lang="en-US" dirty="0"/>
          </a:p>
        </p:txBody>
      </p:sp>
      <p:sp>
        <p:nvSpPr>
          <p:cNvPr id="3" name="Text Placeholder 2"/>
          <p:cNvSpPr>
            <a:spLocks noGrp="1"/>
          </p:cNvSpPr>
          <p:nvPr>
            <p:ph type="body" idx="1"/>
          </p:nvPr>
        </p:nvSpPr>
        <p:spPr/>
        <p:txBody>
          <a:bodyPr/>
          <a:lstStyle/>
          <a:p>
            <a:pPr marL="57150" lvl="1" indent="-285750">
              <a:buFont typeface="Arial" panose="020B0604020202020204" pitchFamily="34" charset="0"/>
              <a:buChar char="•"/>
            </a:pPr>
            <a:r>
              <a:rPr lang="en" sz="3600" dirty="0">
                <a:effectLst/>
              </a:rPr>
              <a:t>Turnover rate</a:t>
            </a:r>
          </a:p>
          <a:p>
            <a:pPr marL="57150" lvl="1" indent="-285750">
              <a:buFont typeface="Arial" panose="020B0604020202020204" pitchFamily="34" charset="0"/>
              <a:buChar char="•"/>
            </a:pPr>
            <a:r>
              <a:rPr lang="en" sz="3600" dirty="0">
                <a:effectLst/>
              </a:rPr>
              <a:t>Relative use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590800"/>
            <a:ext cx="5257800" cy="3943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280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c2.staticflickr.com/4/3663/5843032561_b8bc8b990b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709" y="1600200"/>
            <a:ext cx="3217091" cy="4802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Criteria for Various Collections	</a:t>
            </a:r>
            <a:br>
              <a:rPr lang="en-US" dirty="0" smtClean="0"/>
            </a:br>
            <a:endParaRPr lang="en-US" dirty="0"/>
          </a:p>
        </p:txBody>
      </p:sp>
      <p:sp>
        <p:nvSpPr>
          <p:cNvPr id="3" name="Tex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3200" dirty="0" smtClean="0"/>
              <a:t>Adult</a:t>
            </a:r>
          </a:p>
          <a:p>
            <a:pPr marL="285750" indent="-285750">
              <a:buFont typeface="Arial" panose="020B0604020202020204" pitchFamily="34" charset="0"/>
              <a:buChar char="•"/>
            </a:pPr>
            <a:r>
              <a:rPr lang="en-US" sz="3200" dirty="0" smtClean="0"/>
              <a:t>Reference/Local History</a:t>
            </a:r>
          </a:p>
          <a:p>
            <a:pPr marL="285750" indent="-285750">
              <a:buFont typeface="Arial" panose="020B0604020202020204" pitchFamily="34" charset="0"/>
              <a:buChar char="•"/>
            </a:pPr>
            <a:r>
              <a:rPr lang="en-US" sz="3200" dirty="0" err="1" smtClean="0"/>
              <a:t>eResources</a:t>
            </a:r>
            <a:endParaRPr lang="en-US" sz="3200" dirty="0" smtClean="0"/>
          </a:p>
          <a:p>
            <a:pPr marL="285750" indent="-285750">
              <a:buFont typeface="Arial" panose="020B0604020202020204" pitchFamily="34" charset="0"/>
              <a:buChar char="•"/>
            </a:pPr>
            <a:r>
              <a:rPr lang="en-US" sz="3200" dirty="0" smtClean="0"/>
              <a:t>Teen</a:t>
            </a:r>
          </a:p>
          <a:p>
            <a:pPr marL="285750" indent="-285750">
              <a:buFont typeface="Arial" panose="020B0604020202020204" pitchFamily="34" charset="0"/>
              <a:buChar char="•"/>
            </a:pPr>
            <a:r>
              <a:rPr lang="en-US" sz="3200" dirty="0" smtClean="0"/>
              <a:t>Children</a:t>
            </a:r>
            <a:endParaRPr lang="en-US" sz="3200" dirty="0"/>
          </a:p>
        </p:txBody>
      </p:sp>
    </p:spTree>
    <p:extLst>
      <p:ext uri="{BB962C8B-B14F-4D97-AF65-F5344CB8AC3E}">
        <p14:creationId xmlns:p14="http://schemas.microsoft.com/office/powerpoint/2010/main" val="104690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29" y="294000"/>
            <a:ext cx="8520600" cy="763500"/>
          </a:xfrm>
        </p:spPr>
        <p:txBody>
          <a:bodyPr>
            <a:normAutofit fontScale="90000"/>
          </a:bodyPr>
          <a:lstStyle/>
          <a:p>
            <a:r>
              <a:rPr lang="en-US" dirty="0" smtClean="0"/>
              <a:t>Disposal of items</a:t>
            </a:r>
            <a:endParaRPr lang="en-US" dirty="0"/>
          </a:p>
        </p:txBody>
      </p:sp>
      <p:pic>
        <p:nvPicPr>
          <p:cNvPr id="1026" name="Picture 2" descr="http://thegreenmama.com/wp-content/uploads/2014/07/betterworldbooks-gi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nnarbor-mi.aauw.net/files/2012/08/booksale-from-arti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1200150"/>
            <a:ext cx="3343275" cy="2228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http://www.mercerislandbooks.com/files/islandbooksetc/booksale.jpg"/>
          <p:cNvPicPr>
            <a:picLocks noChangeAspect="1" noChangeArrowheads="1"/>
          </p:cNvPicPr>
          <p:nvPr/>
        </p:nvPicPr>
        <p:blipFill rotWithShape="1">
          <a:blip r:embed="rId5">
            <a:extLst>
              <a:ext uri="{28A0092B-C50C-407E-A947-70E740481C1C}">
                <a14:useLocalDpi xmlns:a14="http://schemas.microsoft.com/office/drawing/2010/main" val="0"/>
              </a:ext>
            </a:extLst>
          </a:blip>
          <a:srcRect l="1992" r="3208" b="5725"/>
          <a:stretch/>
        </p:blipFill>
        <p:spPr bwMode="auto">
          <a:xfrm>
            <a:off x="2438401" y="1039703"/>
            <a:ext cx="2581940" cy="2109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6" name="Picture 12" descr="https://i.ytimg.com/vi/-Q0lWmvMCu0/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429" y="2503221"/>
            <a:ext cx="2250371" cy="1687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8" name="Picture 14" descr="http://fontcrafts.com/wp-content/uploads/2011/08/book-pages-pendant-lantern-compil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800600"/>
            <a:ext cx="3762801" cy="1869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6" name="Group 5"/>
          <p:cNvGrpSpPr/>
          <p:nvPr/>
        </p:nvGrpSpPr>
        <p:grpSpPr>
          <a:xfrm>
            <a:off x="2895600" y="3657600"/>
            <a:ext cx="4562049" cy="914400"/>
            <a:chOff x="3095199" y="3765608"/>
            <a:chExt cx="4362450" cy="806392"/>
          </a:xfrm>
        </p:grpSpPr>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199" y="3765608"/>
              <a:ext cx="4362450" cy="80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10200" y="4191000"/>
              <a:ext cx="1219200" cy="325707"/>
            </a:xfrm>
            <a:prstGeom prst="rect">
              <a:avLst/>
            </a:prstGeom>
          </p:spPr>
          <p:txBody>
            <a:bodyPr wrap="square">
              <a:spAutoFit/>
            </a:bodyPr>
            <a:lstStyle/>
            <a:p>
              <a:r>
                <a:rPr lang="en-US" sz="1800" b="1" i="1" u="sng" dirty="0">
                  <a:solidFill>
                    <a:srgbClr val="FF0000"/>
                  </a:solidFill>
                </a:rPr>
                <a:t>Forums</a:t>
              </a:r>
            </a:p>
          </p:txBody>
        </p:sp>
      </p:grpSp>
      <p:pic>
        <p:nvPicPr>
          <p:cNvPr id="1028" name="Picture 4" descr="http://www.liveyourretirement.com/upload/images/photos/chartwell-leamington-retirement-residence-3-source-882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1504" y="4509301"/>
            <a:ext cx="2415537" cy="1771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descr="https://toolboxteachers.files.wordpress.com/2011/12/genres.jpg"/>
          <p:cNvPicPr>
            <a:picLocks noChangeAspect="1" noChangeArrowheads="1"/>
          </p:cNvPicPr>
          <p:nvPr/>
        </p:nvPicPr>
        <p:blipFill rotWithShape="1">
          <a:blip r:embed="rId10">
            <a:extLst>
              <a:ext uri="{28A0092B-C50C-407E-A947-70E740481C1C}">
                <a14:useLocalDpi xmlns:a14="http://schemas.microsoft.com/office/drawing/2010/main" val="0"/>
              </a:ext>
            </a:extLst>
          </a:blip>
          <a:srcRect l="20701" r="13659" b="6828"/>
          <a:stretch/>
        </p:blipFill>
        <p:spPr bwMode="auto">
          <a:xfrm>
            <a:off x="228600" y="4520262"/>
            <a:ext cx="1981199" cy="2109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67537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previewcf.turbosquid.com/Preview/2014/05/24__11_47_44/1.jpga99fc6bc-50d6-4df9-89c9-79f19ca39bfbLarger.jpg"/>
          <p:cNvPicPr>
            <a:picLocks noChangeAspect="1" noChangeArrowheads="1"/>
          </p:cNvPicPr>
          <p:nvPr/>
        </p:nvPicPr>
        <p:blipFill rotWithShape="1">
          <a:blip r:embed="rId3">
            <a:extLst>
              <a:ext uri="{28A0092B-C50C-407E-A947-70E740481C1C}">
                <a14:useLocalDpi xmlns:a14="http://schemas.microsoft.com/office/drawing/2010/main" val="0"/>
              </a:ext>
            </a:extLst>
          </a:blip>
          <a:srcRect t="7439" b="7558"/>
          <a:stretch/>
        </p:blipFill>
        <p:spPr bwMode="auto">
          <a:xfrm>
            <a:off x="1905000" y="1676400"/>
            <a:ext cx="5486400" cy="4663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itle 3"/>
          <p:cNvSpPr>
            <a:spLocks noGrp="1"/>
          </p:cNvSpPr>
          <p:nvPr>
            <p:ph type="title"/>
          </p:nvPr>
        </p:nvSpPr>
        <p:spPr/>
        <p:txBody>
          <a:bodyPr>
            <a:normAutofit fontScale="90000"/>
          </a:bodyPr>
          <a:lstStyle/>
          <a:p>
            <a:r>
              <a:rPr lang="en-US" dirty="0" smtClean="0"/>
              <a:t>The last resort…</a:t>
            </a:r>
            <a:endParaRPr lang="en-US" dirty="0"/>
          </a:p>
        </p:txBody>
      </p:sp>
      <p:pic>
        <p:nvPicPr>
          <p:cNvPr id="2052" name="Picture 4" descr="http://allpointswasteservice.com/wp-content/uploads/2013/09/Recycle-Symb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9112">
            <a:off x="2880730" y="3741117"/>
            <a:ext cx="2429821" cy="75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3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dirty="0"/>
              <a:t>Agree on terminology.</a:t>
            </a:r>
          </a:p>
          <a:p>
            <a:pPr lvl="0" rtl="0">
              <a:spcBef>
                <a:spcPts val="0"/>
              </a:spcBef>
              <a:buNone/>
            </a:pPr>
            <a:r>
              <a:rPr lang="en" dirty="0"/>
              <a:t>Make sure everyone – all staff, volunteers, Friends – hears the same story about deselection.</a:t>
            </a:r>
          </a:p>
          <a:p>
            <a:pPr lvl="0" rtl="0">
              <a:spcBef>
                <a:spcPts val="0"/>
              </a:spcBef>
              <a:buNone/>
            </a:pPr>
            <a:r>
              <a:rPr lang="en" dirty="0"/>
              <a:t>Know your basic numbers, especially annual items added.</a:t>
            </a:r>
          </a:p>
          <a:p>
            <a:pPr lvl="0" rtl="0">
              <a:spcBef>
                <a:spcPts val="0"/>
              </a:spcBef>
              <a:buNone/>
            </a:pPr>
            <a:r>
              <a:rPr lang="en" dirty="0"/>
              <a:t>Know who your spokesperson is.</a:t>
            </a:r>
          </a:p>
          <a:p>
            <a:pPr lvl="0">
              <a:spcBef>
                <a:spcPts val="0"/>
              </a:spcBef>
              <a:buNone/>
            </a:pPr>
            <a:r>
              <a:rPr lang="en" dirty="0"/>
              <a:t>Get a sense of your community’s comfort level.</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jessicaschaubbooks.files.wordpress.com/2012/11/library-shel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599"/>
            <a:ext cx="8839200" cy="57369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11700" y="3554288"/>
            <a:ext cx="8520600" cy="1551112"/>
          </a:xfrm>
        </p:spPr>
        <p:txBody>
          <a:bodyPr/>
          <a:lstStyle/>
          <a:p>
            <a:r>
              <a:rPr lang="en-US" b="1" dirty="0" smtClean="0">
                <a:solidFill>
                  <a:schemeClr val="bg1"/>
                </a:solidFill>
              </a:rPr>
              <a:t>					</a:t>
            </a:r>
            <a:r>
              <a:rPr lang="en-US" b="1" dirty="0" smtClean="0"/>
              <a:t>Questions?</a:t>
            </a:r>
            <a:endParaRPr lang="en-US" b="1" dirty="0"/>
          </a:p>
        </p:txBody>
      </p:sp>
    </p:spTree>
    <p:extLst>
      <p:ext uri="{BB962C8B-B14F-4D97-AF65-F5344CB8AC3E}">
        <p14:creationId xmlns:p14="http://schemas.microsoft.com/office/powerpoint/2010/main" val="151718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Karen </a:t>
            </a:r>
            <a:r>
              <a:rPr lang="en-US" dirty="0" err="1" smtClean="0"/>
              <a:t>Andriolo</a:t>
            </a:r>
            <a:r>
              <a:rPr lang="en-US" dirty="0" smtClean="0"/>
              <a:t> </a:t>
            </a:r>
            <a:r>
              <a:rPr lang="en-US" dirty="0" smtClean="0">
                <a:solidFill>
                  <a:schemeClr val="accent2">
                    <a:lumMod val="40000"/>
                    <a:lumOff val="60000"/>
                  </a:schemeClr>
                </a:solidFill>
              </a:rPr>
              <a:t>kandriolo@bernards.</a:t>
            </a:r>
            <a:r>
              <a:rPr lang="en-US" dirty="0" smtClean="0">
                <a:solidFill>
                  <a:schemeClr val="accent2">
                    <a:lumMod val="40000"/>
                    <a:lumOff val="60000"/>
                  </a:schemeClr>
                </a:solidFill>
                <a:effectLst/>
              </a:rPr>
              <a:t>org</a:t>
            </a:r>
            <a:br>
              <a:rPr lang="en-US" dirty="0" smtClean="0">
                <a:solidFill>
                  <a:schemeClr val="accent2">
                    <a:lumMod val="40000"/>
                    <a:lumOff val="60000"/>
                  </a:schemeClr>
                </a:solidFill>
                <a:effectLst/>
              </a:rPr>
            </a:br>
            <a:r>
              <a:rPr lang="en-US" dirty="0" smtClean="0"/>
              <a:t/>
            </a:r>
            <a:br>
              <a:rPr lang="en-US" dirty="0" smtClean="0"/>
            </a:br>
            <a:r>
              <a:rPr lang="en-US" dirty="0"/>
              <a:t>Lynn Hoffman  </a:t>
            </a:r>
            <a:r>
              <a:rPr lang="en-US" dirty="0" smtClean="0">
                <a:solidFill>
                  <a:schemeClr val="accent2">
                    <a:lumMod val="40000"/>
                    <a:lumOff val="60000"/>
                  </a:schemeClr>
                </a:solidFill>
              </a:rPr>
              <a:t>lhoffman@sclibnj.org</a:t>
            </a:r>
            <a:br>
              <a:rPr lang="en-US" dirty="0" smtClean="0">
                <a:solidFill>
                  <a:schemeClr val="accent2">
                    <a:lumMod val="40000"/>
                    <a:lumOff val="60000"/>
                  </a:schemeClr>
                </a:solidFill>
              </a:rPr>
            </a:br>
            <a:r>
              <a:rPr lang="en-US" dirty="0" smtClean="0"/>
              <a:t/>
            </a:r>
            <a:br>
              <a:rPr lang="en-US" dirty="0" smtClean="0"/>
            </a:br>
            <a:r>
              <a:rPr lang="en-US" dirty="0" smtClean="0"/>
              <a:t>Karen </a:t>
            </a:r>
            <a:r>
              <a:rPr lang="en-US" dirty="0" err="1" smtClean="0"/>
              <a:t>Vaias</a:t>
            </a:r>
            <a:r>
              <a:rPr lang="en-US" dirty="0" smtClean="0"/>
              <a:t> </a:t>
            </a:r>
            <a:r>
              <a:rPr lang="en-US" dirty="0" smtClean="0">
                <a:solidFill>
                  <a:schemeClr val="accent2">
                    <a:lumMod val="40000"/>
                    <a:lumOff val="60000"/>
                  </a:schemeClr>
                </a:solidFill>
              </a:rPr>
              <a:t>kvaias@bernards.org</a:t>
            </a:r>
            <a:r>
              <a:rPr lang="en-US" dirty="0" smtClean="0"/>
              <a:t> </a:t>
            </a:r>
            <a:endParaRPr lang="en-US" dirty="0"/>
          </a:p>
        </p:txBody>
      </p:sp>
    </p:spTree>
    <p:extLst>
      <p:ext uri="{BB962C8B-B14F-4D97-AF65-F5344CB8AC3E}">
        <p14:creationId xmlns:p14="http://schemas.microsoft.com/office/powerpoint/2010/main" val="967658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09" r="3029" b="1334"/>
          <a:stretch/>
        </p:blipFill>
        <p:spPr bwMode="auto">
          <a:xfrm>
            <a:off x="152400" y="1295400"/>
            <a:ext cx="8763001" cy="550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Why Weed?</a:t>
            </a:r>
            <a:endParaRPr lang="en-US" dirty="0"/>
          </a:p>
        </p:txBody>
      </p:sp>
      <p:sp>
        <p:nvSpPr>
          <p:cNvPr id="5" name="Rounded Rectangle 4"/>
          <p:cNvSpPr/>
          <p:nvPr/>
        </p:nvSpPr>
        <p:spPr>
          <a:xfrm>
            <a:off x="838200" y="2438400"/>
            <a:ext cx="3276600" cy="2895600"/>
          </a:xfrm>
          <a:prstGeom prst="roundRect">
            <a:avLst/>
          </a:prstGeom>
          <a:solidFill>
            <a:schemeClr val="lt1">
              <a:alpha val="86000"/>
            </a:schemeClr>
          </a:solidFill>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Arial" panose="020B0604020202020204" pitchFamily="34" charset="0"/>
              <a:buChar char="•"/>
            </a:pPr>
            <a:r>
              <a:rPr lang="en-US" sz="2800" dirty="0" smtClean="0"/>
              <a:t>Space</a:t>
            </a:r>
          </a:p>
          <a:p>
            <a:pPr marL="285750" indent="-285750">
              <a:buFont typeface="Arial" panose="020B0604020202020204" pitchFamily="34" charset="0"/>
              <a:buChar char="•"/>
            </a:pPr>
            <a:r>
              <a:rPr lang="en-US" sz="2800" dirty="0" smtClean="0"/>
              <a:t>Currency</a:t>
            </a:r>
          </a:p>
          <a:p>
            <a:pPr marL="285750" indent="-285750">
              <a:buFont typeface="Arial" panose="020B0604020202020204" pitchFamily="34" charset="0"/>
              <a:buChar char="•"/>
            </a:pPr>
            <a:r>
              <a:rPr lang="en-US" sz="2800" dirty="0" smtClean="0"/>
              <a:t>Accuracy</a:t>
            </a:r>
          </a:p>
          <a:p>
            <a:pPr marL="285750" indent="-285750">
              <a:buFont typeface="Arial" panose="020B0604020202020204" pitchFamily="34" charset="0"/>
              <a:buChar char="•"/>
            </a:pPr>
            <a:r>
              <a:rPr lang="en-US" sz="2800" dirty="0" smtClean="0"/>
              <a:t>Redundancy</a:t>
            </a:r>
            <a:endParaRPr lang="en-US" sz="2800" dirty="0"/>
          </a:p>
        </p:txBody>
      </p:sp>
    </p:spTree>
    <p:extLst>
      <p:ext uri="{BB962C8B-B14F-4D97-AF65-F5344CB8AC3E}">
        <p14:creationId xmlns:p14="http://schemas.microsoft.com/office/powerpoint/2010/main" val="3665095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8521700" cy="763588"/>
          </a:xfrm>
        </p:spPr>
        <p:txBody>
          <a:bodyPr>
            <a:normAutofit/>
          </a:bodyPr>
          <a:lstStyle/>
          <a:p>
            <a:r>
              <a:rPr lang="en-US" dirty="0" smtClean="0"/>
              <a:t>Berkeley Public Library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81000"/>
            <a:ext cx="195933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581400"/>
            <a:ext cx="5242751" cy="2977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1371600"/>
            <a:ext cx="4648200" cy="3097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2096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1" y="0"/>
            <a:ext cx="3859222" cy="6858000"/>
          </a:xfrm>
          <a:prstGeom prst="rect">
            <a:avLst/>
          </a:prstGeom>
          <a:noFill/>
          <a:ln>
            <a:noFill/>
          </a:ln>
        </p:spPr>
      </p:pic>
      <p:sp>
        <p:nvSpPr>
          <p:cNvPr id="55" name="Shape 55"/>
          <p:cNvSpPr txBox="1"/>
          <p:nvPr/>
        </p:nvSpPr>
        <p:spPr>
          <a:xfrm>
            <a:off x="4138924" y="751700"/>
            <a:ext cx="4776475" cy="2296300"/>
          </a:xfrm>
          <a:prstGeom prst="rect">
            <a:avLst/>
          </a:prstGeom>
          <a:ln/>
        </p:spPr>
        <p:style>
          <a:lnRef idx="2">
            <a:schemeClr val="accent3"/>
          </a:lnRef>
          <a:fillRef idx="1">
            <a:schemeClr val="lt1"/>
          </a:fillRef>
          <a:effectRef idx="0">
            <a:schemeClr val="accent3"/>
          </a:effectRef>
          <a:fontRef idx="minor">
            <a:schemeClr val="dk1"/>
          </a:fontRef>
        </p:style>
        <p:txBody>
          <a:bodyPr lIns="91425" tIns="91425" rIns="91425" bIns="91425" anchor="t" anchorCtr="0">
            <a:noAutofit/>
          </a:bodyPr>
          <a:lstStyle/>
          <a:p>
            <a:pPr lvl="0" rtl="0">
              <a:spcBef>
                <a:spcPts val="0"/>
              </a:spcBef>
              <a:buNone/>
            </a:pPr>
            <a:endParaRPr lang="en" sz="1800" u="sng" dirty="0" smtClean="0"/>
          </a:p>
          <a:p>
            <a:pPr lvl="0" rtl="0">
              <a:spcBef>
                <a:spcPts val="0"/>
              </a:spcBef>
              <a:buNone/>
            </a:pPr>
            <a:r>
              <a:rPr lang="en" sz="2400" u="sng" dirty="0" smtClean="0"/>
              <a:t>Picture </a:t>
            </a:r>
            <a:r>
              <a:rPr lang="en" sz="2400" u="sng" dirty="0"/>
              <a:t>Books - Fall 2015</a:t>
            </a:r>
          </a:p>
          <a:p>
            <a:pPr marL="457200" lvl="0" indent="-228600" rtl="0">
              <a:spcBef>
                <a:spcPts val="0"/>
              </a:spcBef>
              <a:buChar char="●"/>
            </a:pPr>
            <a:r>
              <a:rPr lang="en" sz="2400" dirty="0"/>
              <a:t>3.9% of branch Picture Books checked out</a:t>
            </a:r>
          </a:p>
          <a:p>
            <a:pPr marL="457200" lvl="0" indent="-228600" rtl="0">
              <a:spcBef>
                <a:spcPts val="0"/>
              </a:spcBef>
              <a:buChar char="●"/>
            </a:pPr>
            <a:r>
              <a:rPr lang="en" sz="2400" dirty="0"/>
              <a:t>0.83 collection turnover</a:t>
            </a:r>
          </a:p>
          <a:p>
            <a:pPr lvl="0" rtl="0">
              <a:spcBef>
                <a:spcPts val="0"/>
              </a:spcBef>
              <a:buNone/>
            </a:pPr>
            <a:endParaRPr dirty="0"/>
          </a:p>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p:nvPr/>
        </p:nvSpPr>
        <p:spPr>
          <a:xfrm>
            <a:off x="1846750" y="3343175"/>
            <a:ext cx="2143800" cy="278400"/>
          </a:xfrm>
          <a:prstGeom prst="rect">
            <a:avLst/>
          </a:prstGeom>
          <a:solidFill>
            <a:srgbClr val="FFF2CC"/>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1358825" y="2706750"/>
            <a:ext cx="2845200" cy="278400"/>
          </a:xfrm>
          <a:prstGeom prst="rect">
            <a:avLst/>
          </a:prstGeom>
          <a:solidFill>
            <a:srgbClr val="FFF2CC"/>
          </a:solidFill>
          <a:ln>
            <a:noFill/>
          </a:ln>
        </p:spPr>
        <p:txBody>
          <a:bodyPr lIns="91425" tIns="91425" rIns="91425" bIns="91425" anchor="ctr" anchorCtr="0">
            <a:noAutofit/>
          </a:bodyPr>
          <a:lstStyle/>
          <a:p>
            <a:pPr lvl="0">
              <a:spcBef>
                <a:spcPts val="0"/>
              </a:spcBef>
              <a:buNone/>
            </a:pPr>
            <a:endParaRPr/>
          </a:p>
        </p:txBody>
      </p:sp>
      <p:sp>
        <p:nvSpPr>
          <p:cNvPr id="69" name="Shape 69"/>
          <p:cNvSpPr txBox="1"/>
          <p:nvPr/>
        </p:nvSpPr>
        <p:spPr>
          <a:xfrm>
            <a:off x="756300" y="1752600"/>
            <a:ext cx="7778100" cy="3505200"/>
          </a:xfrm>
          <a:prstGeom prst="rect">
            <a:avLst/>
          </a:prstGeom>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marL="182880" lvl="0" rtl="0">
              <a:lnSpc>
                <a:spcPct val="115000"/>
              </a:lnSpc>
              <a:spcBef>
                <a:spcPts val="0"/>
              </a:spcBef>
              <a:spcAft>
                <a:spcPts val="1600"/>
              </a:spcAft>
              <a:buNone/>
            </a:pPr>
            <a:r>
              <a:rPr lang="en" sz="2800" dirty="0">
                <a:solidFill>
                  <a:schemeClr val="dk2"/>
                </a:solidFill>
              </a:rPr>
              <a:t>With thousands upon thousands of our tax-funded materials being deleted from the 10 branches of the Somerset County Library System daily, and without public input, we need to ask ourselves what is the purpose of our County Library System.</a:t>
            </a:r>
            <a:endParaRPr lang="en" sz="2400" dirty="0">
              <a:solidFill>
                <a:schemeClr val="dk2"/>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rot="-226499">
            <a:off x="665912" y="371512"/>
            <a:ext cx="4023650" cy="5191799"/>
          </a:xfrm>
          <a:prstGeom prst="rect">
            <a:avLst/>
          </a:prstGeom>
          <a:noFill/>
          <a:ln>
            <a:noFill/>
          </a:ln>
        </p:spPr>
      </p:pic>
      <p:pic>
        <p:nvPicPr>
          <p:cNvPr id="76" name="Shape 76"/>
          <p:cNvPicPr preferRelativeResize="0"/>
          <p:nvPr/>
        </p:nvPicPr>
        <p:blipFill>
          <a:blip r:embed="rId4">
            <a:alphaModFix/>
          </a:blip>
          <a:stretch>
            <a:fillRect/>
          </a:stretch>
        </p:blipFill>
        <p:spPr>
          <a:xfrm rot="321782">
            <a:off x="4365590" y="1243837"/>
            <a:ext cx="4045271" cy="5191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756300" y="685800"/>
            <a:ext cx="7631400" cy="5638800"/>
          </a:xfrm>
          <a:prstGeom prst="rect">
            <a:avLst/>
          </a:prstGeom>
          <a:ln/>
        </p:spPr>
        <p:style>
          <a:lnRef idx="2">
            <a:schemeClr val="accent3"/>
          </a:lnRef>
          <a:fillRef idx="1">
            <a:schemeClr val="lt1"/>
          </a:fillRef>
          <a:effectRef idx="0">
            <a:schemeClr val="accent3"/>
          </a:effectRef>
          <a:fontRef idx="minor">
            <a:schemeClr val="dk1"/>
          </a:fontRef>
        </p:style>
        <p:txBody>
          <a:bodyPr lIns="91425" tIns="91425" rIns="91425" bIns="91425" anchor="ctr" anchorCtr="0">
            <a:noAutofit/>
          </a:bodyPr>
          <a:lstStyle/>
          <a:p>
            <a:pPr marL="182880" lvl="0" rtl="0">
              <a:lnSpc>
                <a:spcPct val="115000"/>
              </a:lnSpc>
              <a:spcBef>
                <a:spcPts val="0"/>
              </a:spcBef>
              <a:spcAft>
                <a:spcPts val="1600"/>
              </a:spcAft>
              <a:buNone/>
            </a:pPr>
            <a:r>
              <a:rPr lang="en" sz="2600" dirty="0" smtClean="0">
                <a:solidFill>
                  <a:schemeClr val="dk2"/>
                </a:solidFill>
              </a:rPr>
              <a:t>“We </a:t>
            </a:r>
            <a:r>
              <a:rPr lang="en" sz="2600" dirty="0">
                <a:solidFill>
                  <a:schemeClr val="dk2"/>
                </a:solidFill>
              </a:rPr>
              <a:t>all know that one of the things Hitler did was to destroy the books. There are pictures of the books being tossed into a bonfire. The bonfire in North Plainfield was a dumpster.</a:t>
            </a:r>
          </a:p>
          <a:p>
            <a:pPr marL="182880" lvl="0" rtl="0">
              <a:lnSpc>
                <a:spcPct val="115000"/>
              </a:lnSpc>
              <a:spcBef>
                <a:spcPts val="0"/>
              </a:spcBef>
              <a:spcAft>
                <a:spcPts val="1600"/>
              </a:spcAft>
              <a:buNone/>
            </a:pPr>
            <a:r>
              <a:rPr lang="en" sz="2600" dirty="0">
                <a:solidFill>
                  <a:schemeClr val="dk2"/>
                </a:solidFill>
              </a:rPr>
              <a:t>I want North Plainfield to pull out of the Somerset County Library System until such time as they remove all the people involved in this situation, pay us reparations for our books and provide an agreement where they will never, ever do this </a:t>
            </a:r>
            <a:r>
              <a:rPr lang="en" sz="2600" dirty="0" smtClean="0">
                <a:solidFill>
                  <a:schemeClr val="dk2"/>
                </a:solidFill>
              </a:rPr>
              <a:t>again.”</a:t>
            </a:r>
            <a:endParaRPr lang="en" sz="2600" dirty="0">
              <a:solidFill>
                <a:schemeClr val="dk2"/>
              </a:solidFil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ublicdomainpictures.net/download-picture.php?adresar=20000&amp;soubor=love-of-books.jpg&amp;id=19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105400"/>
            <a:ext cx="2302188"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Good Weeding: a few tips</a:t>
            </a:r>
            <a:endParaRPr lang="en-US" dirty="0"/>
          </a:p>
        </p:txBody>
      </p:sp>
      <p:sp>
        <p:nvSpPr>
          <p:cNvPr id="3" name="Text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2800" dirty="0" smtClean="0"/>
              <a:t>Know your community</a:t>
            </a:r>
          </a:p>
          <a:p>
            <a:pPr marL="285750" indent="-285750">
              <a:buFont typeface="Arial" panose="020B0604020202020204" pitchFamily="34" charset="0"/>
              <a:buChar char="•"/>
            </a:pPr>
            <a:r>
              <a:rPr lang="en-US" sz="2800" dirty="0" smtClean="0"/>
              <a:t>Handle and review the items you plan to weed</a:t>
            </a:r>
          </a:p>
          <a:p>
            <a:pPr marL="651510" lvl="2" indent="-285750">
              <a:buFont typeface="Arial" panose="020B0604020202020204" pitchFamily="34" charset="0"/>
              <a:buChar char="•"/>
            </a:pPr>
            <a:r>
              <a:rPr lang="en-US" sz="2000" dirty="0" smtClean="0"/>
              <a:t>Use weeding lists</a:t>
            </a:r>
          </a:p>
          <a:p>
            <a:pPr marL="651510" lvl="2" indent="-285750">
              <a:buFont typeface="Arial" panose="020B0604020202020204" pitchFamily="34" charset="0"/>
              <a:buChar char="•"/>
            </a:pPr>
            <a:r>
              <a:rPr lang="en-US" sz="2000" dirty="0" smtClean="0"/>
              <a:t>Consider replacing items in poor condition</a:t>
            </a:r>
          </a:p>
          <a:p>
            <a:pPr marL="285750" indent="-285750">
              <a:buFont typeface="Arial" panose="020B0604020202020204" pitchFamily="34" charset="0"/>
              <a:buChar char="•"/>
            </a:pPr>
            <a:r>
              <a:rPr lang="en-US" sz="2800" dirty="0" smtClean="0"/>
              <a:t>Ask yourself:</a:t>
            </a:r>
          </a:p>
          <a:p>
            <a:pPr marL="651510" lvl="2" indent="-285750">
              <a:buFont typeface="Arial" panose="020B0604020202020204" pitchFamily="34" charset="0"/>
              <a:buChar char="•"/>
            </a:pPr>
            <a:r>
              <a:rPr lang="en-US" sz="2000" dirty="0" smtClean="0"/>
              <a:t>Would this circulate in a different part of the collection?</a:t>
            </a:r>
          </a:p>
          <a:p>
            <a:pPr marL="651510" lvl="2" indent="-285750">
              <a:buFont typeface="Arial" panose="020B0604020202020204" pitchFamily="34" charset="0"/>
              <a:buChar char="•"/>
            </a:pPr>
            <a:r>
              <a:rPr lang="en-US" sz="2000" dirty="0" smtClean="0"/>
              <a:t>Is this the last copy in my area, system and/or state?</a:t>
            </a:r>
          </a:p>
          <a:p>
            <a:pPr marL="285750" indent="-285750">
              <a:buFont typeface="Arial" panose="020B0604020202020204" pitchFamily="34" charset="0"/>
              <a:buChar char="•"/>
            </a:pPr>
            <a:r>
              <a:rPr lang="en-US" sz="2800" dirty="0" smtClean="0"/>
              <a:t>Use one of the well </a:t>
            </a:r>
            <a:r>
              <a:rPr lang="en-US" sz="2800" smtClean="0"/>
              <a:t>know weeding tools</a:t>
            </a:r>
            <a:endParaRPr lang="en-US" sz="2800" dirty="0" smtClean="0"/>
          </a:p>
          <a:p>
            <a:endParaRPr lang="en-US" dirty="0" smtClean="0"/>
          </a:p>
        </p:txBody>
      </p:sp>
    </p:spTree>
    <p:extLst>
      <p:ext uri="{BB962C8B-B14F-4D97-AF65-F5344CB8AC3E}">
        <p14:creationId xmlns:p14="http://schemas.microsoft.com/office/powerpoint/2010/main" val="233249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at the local level</a:t>
            </a:r>
            <a:endParaRPr lang="en-US" dirty="0"/>
          </a:p>
        </p:txBody>
      </p:sp>
      <p:graphicFrame>
        <p:nvGraphicFramePr>
          <p:cNvPr id="5" name="Diagram 4"/>
          <p:cNvGraphicFramePr/>
          <p:nvPr>
            <p:extLst>
              <p:ext uri="{D42A27DB-BD31-4B8C-83A1-F6EECF244321}">
                <p14:modId xmlns:p14="http://schemas.microsoft.com/office/powerpoint/2010/main" val="2138633523"/>
              </p:ext>
            </p:extLst>
          </p:nvPr>
        </p:nvGraphicFramePr>
        <p:xfrm>
          <a:off x="311700" y="1536632"/>
          <a:ext cx="7689300" cy="4940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80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TM01859865[[fn=Kilter]]</Template>
  <TotalTime>986</TotalTime>
  <Words>1213</Words>
  <Application>Microsoft Office PowerPoint</Application>
  <PresentationFormat>On-screen Show (4:3)</PresentationFormat>
  <Paragraphs>133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Kilter</vt:lpstr>
      <vt:lpstr>PowerPoint Presentation</vt:lpstr>
      <vt:lpstr>Why Weed?</vt:lpstr>
      <vt:lpstr>Berkeley Public Library</vt:lpstr>
      <vt:lpstr>PowerPoint Presentation</vt:lpstr>
      <vt:lpstr>PowerPoint Presentation</vt:lpstr>
      <vt:lpstr>PowerPoint Presentation</vt:lpstr>
      <vt:lpstr>PowerPoint Presentation</vt:lpstr>
      <vt:lpstr>Good Weeding: a few tips</vt:lpstr>
      <vt:lpstr>Policies at the local level</vt:lpstr>
      <vt:lpstr>PowerPoint Presentation</vt:lpstr>
      <vt:lpstr>CREW</vt:lpstr>
      <vt:lpstr>MUSTIE </vt:lpstr>
      <vt:lpstr>Collection Performance</vt:lpstr>
      <vt:lpstr>Criteria for Various Collections  </vt:lpstr>
      <vt:lpstr>Disposal of items</vt:lpstr>
      <vt:lpstr>The last resort…</vt:lpstr>
      <vt:lpstr>PowerPoint Presentation</vt:lpstr>
      <vt:lpstr>     Questions?</vt:lpstr>
      <vt:lpstr>Karen Andriolo kandriolo@bernards.org  Lynn Hoffman  lhoffman@sclibnj.org  Karen Vaias kvaias@bernards.org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Weeding Watchdog</dc:title>
  <dc:creator>Karen Vaias</dc:creator>
  <cp:lastModifiedBy>Karen Vaias</cp:lastModifiedBy>
  <cp:revision>46</cp:revision>
  <cp:lastPrinted>2016-05-16T16:25:15Z</cp:lastPrinted>
  <dcterms:modified xsi:type="dcterms:W3CDTF">2016-05-31T20:41:12Z</dcterms:modified>
</cp:coreProperties>
</file>