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77" r:id="rId4"/>
    <p:sldId id="258" r:id="rId5"/>
    <p:sldId id="279" r:id="rId6"/>
    <p:sldId id="259" r:id="rId7"/>
    <p:sldId id="260" r:id="rId8"/>
    <p:sldId id="261" r:id="rId9"/>
    <p:sldId id="262" r:id="rId10"/>
    <p:sldId id="275" r:id="rId11"/>
    <p:sldId id="276" r:id="rId12"/>
    <p:sldId id="263" r:id="rId13"/>
    <p:sldId id="280" r:id="rId14"/>
    <p:sldId id="265" r:id="rId15"/>
    <p:sldId id="266" r:id="rId16"/>
    <p:sldId id="268" r:id="rId17"/>
    <p:sldId id="264" r:id="rId18"/>
    <p:sldId id="269" r:id="rId19"/>
    <p:sldId id="270" r:id="rId20"/>
    <p:sldId id="271" r:id="rId21"/>
    <p:sldId id="272" r:id="rId22"/>
    <p:sldId id="273" r:id="rId23"/>
    <p:sldId id="278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1B29C-55E5-4F1F-9AFC-8C10F01DD86B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FD15-09B6-4A26-9D21-32B0242F2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matter who you are,</a:t>
            </a:r>
            <a:r>
              <a:rPr lang="en-US" baseline="0" dirty="0" smtClean="0"/>
              <a:t> if someone comes in with a directional/library question they know where to direct this person to.</a:t>
            </a:r>
          </a:p>
          <a:p>
            <a:r>
              <a:rPr lang="en-US" baseline="0" dirty="0" smtClean="0"/>
              <a:t>Core competencies within their role of the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FD15-09B6-4A26-9D21-32B0242F25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98FAF5A-A792-49C5-9FAE-46280D645AA1}" type="datetime1">
              <a:rPr lang="en-US" smtClean="0"/>
              <a:t>5/2/2016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1BF2-0557-4509-8F65-391C4E467C57}" type="datetime1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6AF65EA-B4B3-48A1-BAF2-3413ADDBAE30}" type="datetime1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537B-D89B-4149-AADE-8E83BF8F518E}" type="datetime1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65F4-2C4F-4499-8154-97B759D9E784}" type="datetime1">
              <a:rPr lang="en-US" smtClean="0"/>
              <a:t>5/2/2016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E666BF-994C-429B-90FD-F3FF4731FF34}" type="datetime1">
              <a:rPr lang="en-US" smtClean="0"/>
              <a:t>5/2/2016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D0590-DB2C-4283-BB6A-1FC9EE6DD974}" type="datetime1">
              <a:rPr lang="en-US" smtClean="0"/>
              <a:t>5/2/2016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642-94A9-4238-B4EE-257F5284CD58}" type="datetime1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18CE-DC9C-4B9F-A951-C5A9750507A4}" type="datetime1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CDD-49E0-4303-8BC1-2A055BFB36D0}" type="datetime1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B5902B-2B90-42BD-83FF-E3F4243925A5}" type="datetime1">
              <a:rPr lang="en-US" smtClean="0"/>
              <a:t>5/2/2016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EBEAFC-FDA1-4A74-87EF-F9E1266E4079}" type="datetime1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00BCD0-0B3A-4F3E-BEA9-FC542E5E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rkpulse.io/blog/how-to-give-your-most-successful-impressions-on-the-first-day-of-wor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b.uk.com/news/how-to-survive-your-first-day-at-work/2012/11/10/243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arketingbit.com/social-media-marketing-2/social-media-2013-wrap-infographic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irwin@shu.edu" TargetMode="External"/><Relationship Id="rId2" Type="http://schemas.openxmlformats.org/officeDocument/2006/relationships/hyperlink" Target="mailto:dblackwell@theoceancountylibrary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mailto:emily.witkowski@maplewood.bccls.org" TargetMode="External"/><Relationship Id="rId4" Type="http://schemas.openxmlformats.org/officeDocument/2006/relationships/hyperlink" Target="mailto:jserpico@rider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ioshr.com/2015/08/what-you-need-to-know-about-hr-compliance-as-a-small-busines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monkeys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676400"/>
            <a:ext cx="7086600" cy="2819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TRAINING TIPS &amp; TRICKS: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Templates &amp; Strategies for training new staff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3810000"/>
            <a:ext cx="8763000" cy="2133600"/>
          </a:xfrm>
        </p:spPr>
        <p:txBody>
          <a:bodyPr numCol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Deborah Blackwell, Ocean County Library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John P. Irwin, Seton Hall University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Joan M.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Serpico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, Rider University Libraries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Emily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Witkowski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, Maplewood Memorial Library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 descr="AllTogetherNow_40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544" y="0"/>
            <a:ext cx="2071456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BEFORE EMPLOYEE ARRIVES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Update systems with new employee information</a:t>
            </a:r>
          </a:p>
          <a:p>
            <a:r>
              <a:rPr lang="en-US" dirty="0" smtClean="0"/>
              <a:t>Notify staff</a:t>
            </a:r>
          </a:p>
          <a:p>
            <a:r>
              <a:rPr lang="en-US" dirty="0" smtClean="0"/>
              <a:t>Prepare the workspace</a:t>
            </a:r>
          </a:p>
          <a:p>
            <a:r>
              <a:rPr lang="en-US" dirty="0" smtClean="0"/>
              <a:t>Contact new hire with start information</a:t>
            </a:r>
            <a:endParaRPr lang="en-US" dirty="0"/>
          </a:p>
        </p:txBody>
      </p:sp>
      <p:pic>
        <p:nvPicPr>
          <p:cNvPr id="6" name="Picture 5" descr="new-j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57600"/>
            <a:ext cx="4419600" cy="2956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8508" y="6627168"/>
            <a:ext cx="11592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 err="1" smtClean="0">
                <a:hlinkClick r:id="rId3"/>
              </a:rPr>
              <a:t>Workpulse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ON THE FIRST DAY…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 new hire and introduce to staff</a:t>
            </a:r>
          </a:p>
          <a:p>
            <a:r>
              <a:rPr lang="en-US" dirty="0" smtClean="0"/>
              <a:t>Explain training process and next steps</a:t>
            </a:r>
          </a:p>
          <a:p>
            <a:r>
              <a:rPr lang="en-US" dirty="0" smtClean="0"/>
              <a:t>Complete personnel paperwork</a:t>
            </a:r>
          </a:p>
          <a:p>
            <a:r>
              <a:rPr lang="en-US" dirty="0" smtClean="0"/>
              <a:t>Provide hire with job description, mission and vision statement, etc.</a:t>
            </a:r>
          </a:p>
          <a:p>
            <a:endParaRPr lang="en-US" dirty="0"/>
          </a:p>
        </p:txBody>
      </p:sp>
      <p:pic>
        <p:nvPicPr>
          <p:cNvPr id="16386" name="Picture 2" descr="How To Survive Your First Day At 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600"/>
            <a:ext cx="3009900" cy="3009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90226" y="6627168"/>
            <a:ext cx="2377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 smtClean="0">
                <a:hlinkClick r:id="rId3"/>
              </a:rPr>
              <a:t>Graduate Recruitment Bureau, UK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3. CLARIFICATION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Ensuring that employees understand their new jobs and all related expectations. Explaining how standards and competencies are aligned with the vision and goals of the organization  </a:t>
            </a:r>
          </a:p>
        </p:txBody>
      </p:sp>
      <p:pic>
        <p:nvPicPr>
          <p:cNvPr id="15362" name="Picture 2" descr="https://grouproom.files.wordpress.com/2014/02/clarify-expec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38760"/>
            <a:ext cx="3962400" cy="341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CUSTOMER SERVICE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Emphasizing on Communication and Teamwork</a:t>
            </a:r>
          </a:p>
          <a:p>
            <a:pPr lvl="1"/>
            <a:r>
              <a:rPr lang="en-US" dirty="0" smtClean="0"/>
              <a:t>Face to face interactions with patrons</a:t>
            </a:r>
          </a:p>
          <a:p>
            <a:pPr lvl="1"/>
            <a:r>
              <a:rPr lang="en-US" dirty="0" smtClean="0"/>
              <a:t>Phone calls</a:t>
            </a:r>
          </a:p>
          <a:p>
            <a:pPr lvl="1"/>
            <a:r>
              <a:rPr lang="en-US" dirty="0" smtClean="0"/>
              <a:t>Emails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Helping each other</a:t>
            </a:r>
          </a:p>
          <a:p>
            <a:pPr lvl="1"/>
            <a:r>
              <a:rPr lang="en-US" dirty="0" smtClean="0"/>
              <a:t>Positive attitudes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MANAGEMENT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Managing Staff, Students and Volunteers</a:t>
            </a:r>
          </a:p>
          <a:p>
            <a:pPr lvl="1"/>
            <a:r>
              <a:rPr lang="en-US" dirty="0" smtClean="0"/>
              <a:t>Making sure schedules are set</a:t>
            </a:r>
          </a:p>
          <a:p>
            <a:pPr lvl="1"/>
            <a:r>
              <a:rPr lang="en-US" dirty="0" smtClean="0"/>
              <a:t>Making sure each individual knows their time at service desk</a:t>
            </a:r>
          </a:p>
          <a:p>
            <a:pPr lvl="1"/>
            <a:r>
              <a:rPr lang="en-US" dirty="0" smtClean="0"/>
              <a:t>Understanding the organizational chart</a:t>
            </a:r>
            <a:endParaRPr lang="en-US" dirty="0"/>
          </a:p>
          <a:p>
            <a:pPr lvl="2"/>
            <a:r>
              <a:rPr lang="en-US" dirty="0" smtClean="0"/>
              <a:t>Each new hire needs to know supervisor responsibilities</a:t>
            </a:r>
          </a:p>
          <a:p>
            <a:pPr lvl="3"/>
            <a:r>
              <a:rPr lang="en-US" dirty="0" smtClean="0"/>
              <a:t>Means of recognizing staff and stakeholders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COMPETENCIES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</a:p>
          <a:p>
            <a:pPr lvl="1"/>
            <a:r>
              <a:rPr lang="en-US" dirty="0" smtClean="0"/>
              <a:t>Navigating the Catalog and Databases</a:t>
            </a:r>
          </a:p>
          <a:p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Organizing</a:t>
            </a:r>
          </a:p>
          <a:p>
            <a:pPr lvl="1"/>
            <a:r>
              <a:rPr lang="en-US" dirty="0" smtClean="0"/>
              <a:t>Shelving</a:t>
            </a:r>
          </a:p>
          <a:p>
            <a:pPr lvl="1"/>
            <a:r>
              <a:rPr lang="en-US" dirty="0" smtClean="0"/>
              <a:t>Statistical information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OPENING, CLOSING, AND SAFETY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new hire knows their role in opening and closing procedures</a:t>
            </a:r>
          </a:p>
          <a:p>
            <a:pPr lvl="1"/>
            <a:r>
              <a:rPr lang="en-US" dirty="0" smtClean="0"/>
              <a:t>Locks</a:t>
            </a:r>
          </a:p>
          <a:p>
            <a:pPr lvl="1"/>
            <a:r>
              <a:rPr lang="en-US" dirty="0" smtClean="0"/>
              <a:t>Alarms</a:t>
            </a:r>
          </a:p>
          <a:p>
            <a:pPr lvl="1"/>
            <a:r>
              <a:rPr lang="en-US" dirty="0" smtClean="0"/>
              <a:t>Lights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4. CULTURE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Provides employees with a sense of organizational norms – both formal and informal.</a:t>
            </a:r>
            <a:endParaRPr lang="en-US" dirty="0"/>
          </a:p>
        </p:txBody>
      </p:sp>
      <p:pic>
        <p:nvPicPr>
          <p:cNvPr id="5" name="Picture 4" descr="team-689400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700" y="2819400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YOUR LIBRARY IS UNIQUE…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… so make sure your new hire knows your library’s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Reputation – what is your library known for?</a:t>
            </a:r>
          </a:p>
          <a:p>
            <a:r>
              <a:rPr lang="en-US" dirty="0" smtClean="0"/>
              <a:t>Assumptions, values and customer service expectations</a:t>
            </a:r>
          </a:p>
          <a:p>
            <a:r>
              <a:rPr lang="en-US" dirty="0" smtClean="0"/>
              <a:t>Policies on food and drink, cell phone use, sleeping, loud talking</a:t>
            </a:r>
          </a:p>
          <a:p>
            <a:r>
              <a:rPr lang="en-US" dirty="0" smtClean="0"/>
              <a:t>Internet filtering policy and rationale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YOUR LIBRARY IS UNIQUE…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… so make sure your new hire knows about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Schedules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Maintaining the library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-309068_1280.png"/>
          <p:cNvPicPr>
            <a:picLocks noChangeAspect="1"/>
          </p:cNvPicPr>
          <p:nvPr/>
        </p:nvPicPr>
        <p:blipFill>
          <a:blip r:embed="rId2" cstate="print">
            <a:lum bright="15000" contrast="-35000"/>
          </a:blip>
          <a:stretch>
            <a:fillRect/>
          </a:stretch>
        </p:blipFill>
        <p:spPr>
          <a:xfrm>
            <a:off x="6030218" y="3157312"/>
            <a:ext cx="3113782" cy="370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ONBOARDING IS…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process of helping new hires adjust to social and performance aspects of their new jobs quickly and smoothly</a:t>
            </a:r>
          </a:p>
          <a:p>
            <a:r>
              <a:rPr lang="en-US" dirty="0" smtClean="0"/>
              <a:t>The set-up of the new hires successful contribution to the organization’s mission</a:t>
            </a:r>
          </a:p>
          <a:p>
            <a:r>
              <a:rPr lang="en-US" dirty="0" smtClean="0"/>
              <a:t>The beginning of an engaged employee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YOUR LIBRARY IS UNIQUE…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… so make sure your new hire knows about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Handling challenging situations</a:t>
            </a:r>
          </a:p>
        </p:txBody>
      </p:sp>
      <p:pic>
        <p:nvPicPr>
          <p:cNvPr id="5" name="Picture 4" descr="maze-48698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00" y="3212782"/>
            <a:ext cx="6781800" cy="36452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YOUR LIBRARY IS UNIQUE…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… so make sure your new hire knows about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library’s organizational style</a:t>
            </a:r>
          </a:p>
          <a:p>
            <a:r>
              <a:rPr lang="en-US" dirty="0" smtClean="0"/>
              <a:t>Career pathways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YOUR LIBRARY IS UNIQUE…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… so make sure your new hire knows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 are welcome and important to the library</a:t>
            </a:r>
          </a:p>
        </p:txBody>
      </p:sp>
      <p:pic>
        <p:nvPicPr>
          <p:cNvPr id="5" name="Picture 4" descr="linked-15257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4790" y="3198376"/>
            <a:ext cx="4874421" cy="36596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WRAPPING UP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1028" name="Picture 4" descr="Social Media its-a-w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524000"/>
            <a:ext cx="6629400" cy="50118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2818" y="6553200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 smtClean="0">
                <a:hlinkClick r:id="rId3"/>
              </a:rPr>
              <a:t>The Marketing Bit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0"/>
            <a:ext cx="6477000" cy="990600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Deborah Blackwell, Ocean County Library</a:t>
            </a:r>
          </a:p>
          <a:p>
            <a:pPr algn="ctr"/>
            <a:r>
              <a:rPr lang="en-US" smtClean="0">
                <a:hlinkClick r:id="rId2"/>
              </a:rPr>
              <a:t>dblackwell@theoceancountylibrary.org</a:t>
            </a:r>
            <a:endParaRPr lang="en-US" dirty="0" smtClean="0"/>
          </a:p>
          <a:p>
            <a:pPr algn="ctr"/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John P. Irwin, Seton Hall University</a:t>
            </a:r>
          </a:p>
          <a:p>
            <a:pPr algn="ctr"/>
            <a:r>
              <a:rPr lang="en-US" dirty="0" smtClean="0">
                <a:hlinkClick r:id="rId3"/>
              </a:rPr>
              <a:t>john.irwin@shu.edu</a:t>
            </a:r>
            <a:endParaRPr lang="en-US" dirty="0" smtClean="0"/>
          </a:p>
          <a:p>
            <a:pPr algn="ctr"/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Joan M.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Serpico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, Rider University Libraries</a:t>
            </a:r>
          </a:p>
          <a:p>
            <a:pPr algn="ctr"/>
            <a:r>
              <a:rPr lang="en-US" dirty="0" smtClean="0">
                <a:hlinkClick r:id="rId4"/>
              </a:rPr>
              <a:t>jserpico@rider.edu</a:t>
            </a:r>
            <a:endParaRPr lang="en-US" dirty="0" smtClean="0"/>
          </a:p>
          <a:p>
            <a:pPr algn="ctr"/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Emily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Witkowski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, Maplewood Memorial Library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hlinkClick r:id="rId5"/>
              </a:rPr>
              <a:t>emily.witkowski@maplewood.bccls.org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@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emily_witkowski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6" cstate="print"/>
          <a:srcRect l="14063" t="18750" r="12500" b="20313"/>
          <a:stretch>
            <a:fillRect/>
          </a:stretch>
        </p:blipFill>
        <p:spPr bwMode="auto">
          <a:xfrm>
            <a:off x="3214078" y="4724400"/>
            <a:ext cx="367322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</a:p>
          <a:p>
            <a:r>
              <a:rPr lang="en-US" dirty="0" smtClean="0"/>
              <a:t>Connection</a:t>
            </a:r>
          </a:p>
          <a:p>
            <a:r>
              <a:rPr lang="en-US" dirty="0" smtClean="0"/>
              <a:t>Clarification</a:t>
            </a:r>
          </a:p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THE FOUR C’S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1. COMPLIANCE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 teaching employees basic legal and policy-related rules and regulations</a:t>
            </a:r>
            <a:endParaRPr lang="en-US" dirty="0"/>
          </a:p>
        </p:txBody>
      </p:sp>
      <p:pic>
        <p:nvPicPr>
          <p:cNvPr id="22530" name="Picture 2" descr="compl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2819399"/>
            <a:ext cx="6200775" cy="35400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89148" y="6400800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 smtClean="0">
                <a:hlinkClick r:id="rId3"/>
              </a:rPr>
              <a:t>Helios HR</a:t>
            </a:r>
            <a:r>
              <a:rPr lang="en-US" sz="900" dirty="0" smtClean="0"/>
              <a:t>/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UNDER COMPLIANCE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Caution: don’t overwhelm them with paperwork…</a:t>
            </a:r>
          </a:p>
          <a:p>
            <a:pPr lvl="1"/>
            <a:r>
              <a:rPr lang="en-US" dirty="0" smtClean="0"/>
              <a:t>What key policies and procedures does the new hire need to be aware of the first day of work to avoid mistakes?</a:t>
            </a:r>
          </a:p>
          <a:p>
            <a:pPr lvl="1"/>
            <a:r>
              <a:rPr lang="en-US" dirty="0" smtClean="0"/>
              <a:t>Certification/Documentation</a:t>
            </a:r>
          </a:p>
          <a:p>
            <a:pPr lvl="1"/>
            <a:r>
              <a:rPr lang="en-US" dirty="0" smtClean="0"/>
              <a:t>Federal Law</a:t>
            </a:r>
          </a:p>
          <a:p>
            <a:pPr lvl="1"/>
            <a:r>
              <a:rPr lang="en-US" dirty="0" smtClean="0"/>
              <a:t>State Law</a:t>
            </a:r>
          </a:p>
          <a:p>
            <a:pPr lvl="1"/>
            <a:r>
              <a:rPr lang="en-US" dirty="0" smtClean="0"/>
              <a:t>Accounting/Payroll</a:t>
            </a:r>
          </a:p>
          <a:p>
            <a:endParaRPr lang="en-US" dirty="0"/>
          </a:p>
        </p:txBody>
      </p:sp>
      <p:pic>
        <p:nvPicPr>
          <p:cNvPr id="5" name="Picture 4" descr="12221292503_c3eff8db68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810000"/>
            <a:ext cx="2588643" cy="2881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POLICY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Training and staff development</a:t>
            </a:r>
          </a:p>
          <a:p>
            <a:r>
              <a:rPr lang="en-US" dirty="0" smtClean="0"/>
              <a:t>Travel reimbursement</a:t>
            </a:r>
          </a:p>
          <a:p>
            <a:r>
              <a:rPr lang="en-US" dirty="0" smtClean="0"/>
              <a:t>Performance review</a:t>
            </a:r>
          </a:p>
          <a:p>
            <a:r>
              <a:rPr lang="en-US" dirty="0" smtClean="0"/>
              <a:t>Personnel records</a:t>
            </a:r>
          </a:p>
          <a:p>
            <a:r>
              <a:rPr lang="en-US" dirty="0" smtClean="0"/>
              <a:t>Sexual harassment</a:t>
            </a:r>
          </a:p>
          <a:p>
            <a:r>
              <a:rPr lang="en-US" dirty="0" smtClean="0"/>
              <a:t>Staff obligations</a:t>
            </a:r>
          </a:p>
          <a:p>
            <a:r>
              <a:rPr lang="en-US" dirty="0" smtClean="0"/>
              <a:t>Benefits</a:t>
            </a:r>
          </a:p>
          <a:p>
            <a:r>
              <a:rPr lang="en-US" dirty="0" smtClean="0"/>
              <a:t>Holidays</a:t>
            </a:r>
          </a:p>
          <a:p>
            <a:r>
              <a:rPr lang="en-US" dirty="0" smtClean="0"/>
              <a:t>Discipline/Remedial action</a:t>
            </a:r>
          </a:p>
          <a:p>
            <a:r>
              <a:rPr lang="en-US" dirty="0" smtClean="0"/>
              <a:t>Workweek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FEDERAL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Federal Family Leave (FMLA)</a:t>
            </a:r>
          </a:p>
          <a:p>
            <a:r>
              <a:rPr lang="en-US" dirty="0" smtClean="0"/>
              <a:t>Workers Compensation</a:t>
            </a:r>
          </a:p>
          <a:p>
            <a:r>
              <a:rPr lang="en-US" dirty="0" smtClean="0"/>
              <a:t>Unemployment</a:t>
            </a:r>
          </a:p>
        </p:txBody>
      </p:sp>
      <p:pic>
        <p:nvPicPr>
          <p:cNvPr id="20482" name="Picture 2" descr="https://upload.wikimedia.org/wikipedia/commons/thumb/5/5c/Great_Seal_of_the_United_States_(obverse).svg/2000px-Great_Seal_of_the_United_States_(obverse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971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STATE LAW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Jersey Family Leave (NJFLA)</a:t>
            </a:r>
          </a:p>
          <a:p>
            <a:r>
              <a:rPr lang="en-US" dirty="0" smtClean="0"/>
              <a:t>Child Labor Laws</a:t>
            </a:r>
          </a:p>
          <a:p>
            <a:r>
              <a:rPr lang="en-US" dirty="0" smtClean="0"/>
              <a:t>Disability</a:t>
            </a:r>
          </a:p>
          <a:p>
            <a:r>
              <a:rPr lang="en-US" dirty="0" smtClean="0"/>
              <a:t>Civil Service</a:t>
            </a:r>
            <a:endParaRPr lang="en-US" dirty="0"/>
          </a:p>
        </p:txBody>
      </p:sp>
      <p:pic>
        <p:nvPicPr>
          <p:cNvPr id="19458" name="Picture 2" descr="https://upload.wikimedia.org/wikipedia/commons/thumb/8/8d/Seal_of_New_Jersey.svg/2000px-Seal_of_New_Jerse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 pitchFamily="34" charset="0"/>
              </a:rPr>
              <a:t>2. CONNECTION</a:t>
            </a: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vital interpersonal relationships and information networks that the employees must establish (</a:t>
            </a:r>
            <a:r>
              <a:rPr lang="en-US" i="1" dirty="0" smtClean="0"/>
              <a:t>Social Integration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7975205041_7a5e4b65ff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971800"/>
            <a:ext cx="5334000" cy="3558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4728" y="6553200"/>
            <a:ext cx="1614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 smtClean="0">
                <a:hlinkClick r:id="rId3"/>
              </a:rPr>
              <a:t>Stockmonkeys.com</a:t>
            </a:r>
            <a:endParaRPr lang="en-US" sz="9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FFFFFF"/>
      </a:dk2>
      <a:lt2>
        <a:srgbClr val="008BBC"/>
      </a:lt2>
      <a:accent1>
        <a:srgbClr val="92D050"/>
      </a:accent1>
      <a:accent2>
        <a:srgbClr val="F282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5015</TotalTime>
  <Words>619</Words>
  <Application>Microsoft Office PowerPoint</Application>
  <PresentationFormat>On-screen Show (4:3)</PresentationFormat>
  <Paragraphs>136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TRAINING TIPS &amp; TRICKS: Templates &amp; Strategies for training new staff </vt:lpstr>
      <vt:lpstr>ONBOARDING IS…</vt:lpstr>
      <vt:lpstr>THE FOUR C’S</vt:lpstr>
      <vt:lpstr>1. COMPLIANCE</vt:lpstr>
      <vt:lpstr>UNDER COMPLIANCE</vt:lpstr>
      <vt:lpstr>POLICY</vt:lpstr>
      <vt:lpstr>FEDERAL</vt:lpstr>
      <vt:lpstr>STATE LAW</vt:lpstr>
      <vt:lpstr>2. CONNECTION</vt:lpstr>
      <vt:lpstr>BEFORE EMPLOYEE ARRIVES</vt:lpstr>
      <vt:lpstr>ON THE FIRST DAY…</vt:lpstr>
      <vt:lpstr>3. CLARIFICATION</vt:lpstr>
      <vt:lpstr>CUSTOMER SERVICE</vt:lpstr>
      <vt:lpstr>MANAGEMENT</vt:lpstr>
      <vt:lpstr>COMPETENCIES</vt:lpstr>
      <vt:lpstr>OPENING, CLOSING, AND SAFETY</vt:lpstr>
      <vt:lpstr>4. CULTURE</vt:lpstr>
      <vt:lpstr>YOUR LIBRARY IS UNIQUE…</vt:lpstr>
      <vt:lpstr>YOUR LIBRARY IS UNIQUE…</vt:lpstr>
      <vt:lpstr>YOUR LIBRARY IS UNIQUE…</vt:lpstr>
      <vt:lpstr>YOUR LIBRARY IS UNIQUE…</vt:lpstr>
      <vt:lpstr>YOUR LIBRARY IS UNIQUE…</vt:lpstr>
      <vt:lpstr>WRAPPING UP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Witkowski</dc:creator>
  <cp:lastModifiedBy>Emily Witkowski</cp:lastModifiedBy>
  <cp:revision>49</cp:revision>
  <dcterms:created xsi:type="dcterms:W3CDTF">2016-04-27T00:17:19Z</dcterms:created>
  <dcterms:modified xsi:type="dcterms:W3CDTF">2016-05-02T14:18:14Z</dcterms:modified>
</cp:coreProperties>
</file>