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6" r:id="rId2"/>
    <p:sldId id="256" r:id="rId3"/>
    <p:sldId id="271" r:id="rId4"/>
    <p:sldId id="265" r:id="rId5"/>
    <p:sldId id="266" r:id="rId6"/>
    <p:sldId id="257" r:id="rId7"/>
    <p:sldId id="278" r:id="rId8"/>
    <p:sldId id="259" r:id="rId9"/>
    <p:sldId id="272" r:id="rId10"/>
    <p:sldId id="273" r:id="rId11"/>
    <p:sldId id="260" r:id="rId12"/>
    <p:sldId id="280" r:id="rId13"/>
    <p:sldId id="279" r:id="rId14"/>
    <p:sldId id="281" r:id="rId15"/>
    <p:sldId id="261" r:id="rId16"/>
    <p:sldId id="290" r:id="rId17"/>
    <p:sldId id="289" r:id="rId18"/>
    <p:sldId id="292" r:id="rId19"/>
    <p:sldId id="291" r:id="rId20"/>
    <p:sldId id="283" r:id="rId21"/>
    <p:sldId id="270" r:id="rId22"/>
    <p:sldId id="258" r:id="rId23"/>
    <p:sldId id="263" r:id="rId24"/>
    <p:sldId id="282" r:id="rId25"/>
    <p:sldId id="285" r:id="rId26"/>
    <p:sldId id="286" r:id="rId27"/>
    <p:sldId id="287" r:id="rId28"/>
    <p:sldId id="288" r:id="rId29"/>
    <p:sldId id="267" r:id="rId30"/>
    <p:sldId id="269" r:id="rId31"/>
    <p:sldId id="274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8826" autoAdjust="0"/>
  </p:normalViewPr>
  <p:slideViewPr>
    <p:cSldViewPr snapToGrid="0">
      <p:cViewPr varScale="1">
        <p:scale>
          <a:sx n="88" d="100"/>
          <a:sy n="88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A4B9-15D2-4133-97A7-EC9B20E9FA5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59E4-DD37-4E58-9E59-56D60562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Gqnp06DnI&amp;index=4&amp;list=PLNYkxOF6rcICWx0C9LVWWVqvHlYJyqw7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P1rzxMRap4" TargetMode="External"/><Relationship Id="rId4" Type="http://schemas.openxmlformats.org/officeDocument/2006/relationships/hyperlink" Target="https://marcysutton.com/links-vs-buttons-in-modern-web-application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your comfort level with web development tools? (HTML, CSS, JavaScript, etc.)
https://www.polleverywhere.com/multiple_choice_polls/9kngwX0vh2Z5RPk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559E4-DD37-4E58-9E59-56D605625A9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>
              <a:solidFill>
                <a:srgbClr val="333333"/>
              </a:solidFill>
              <a:latin typeface="Slab Serif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It’s impressive to see how JavaScript and the way we use it has changed in recent years.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It has become incredibly powerful and more important than ever for web development.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At the same time, it seems HTML has become less important. There is an ongoing discussion about CSS in JavaScript and whether it’s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more efficient and cleaner than normal CSS from a development perspective. What we should talk about instead is the excessive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use of </a:t>
            </a:r>
            <a:r>
              <a:rPr lang="en-US" altLang="en-US" sz="1200" dirty="0" smtClean="0">
                <a:solidFill>
                  <a:srgbClr val="333333"/>
                </a:solidFill>
                <a:latin typeface="Arial Unicode MS" panose="020B0604020202020204" pitchFamily="34" charset="-128"/>
              </a:rPr>
              <a:t>&lt;div&gt;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and </a:t>
            </a:r>
            <a:r>
              <a:rPr lang="en-US" altLang="en-US" sz="1200" dirty="0" smtClean="0">
                <a:solidFill>
                  <a:srgbClr val="333333"/>
                </a:solidFill>
                <a:latin typeface="Arial Unicode MS" panose="020B0604020202020204" pitchFamily="34" charset="-128"/>
              </a:rPr>
              <a:t>&lt;span&gt;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 elements at the expense of other elements. It makes a huge difference whether we use a </a:t>
            </a:r>
            <a:r>
              <a:rPr lang="en-US" altLang="en-US" sz="1200" dirty="0" smtClean="0">
                <a:latin typeface="Slab Serif"/>
                <a:hlinkClick r:id="rId3"/>
              </a:rPr>
              <a:t>link or a </a:t>
            </a:r>
            <a:r>
              <a:rPr lang="en-US" altLang="en-US" sz="1050" dirty="0" smtClean="0">
                <a:latin typeface="Arial Unicode MS" panose="020B0604020202020204" pitchFamily="34" charset="-128"/>
                <a:hlinkClick r:id="rId3"/>
              </a:rPr>
              <a:t>&lt;div&gt;</a:t>
            </a:r>
            <a:r>
              <a:rPr lang="en-US" altLang="en-US" sz="1200" dirty="0" smtClean="0">
                <a:latin typeface="Slab Serif"/>
                <a:hlinkClick r:id="rId3"/>
              </a:rPr>
              <a:t> with an </a:t>
            </a:r>
            <a:r>
              <a:rPr lang="en-US" altLang="en-US" sz="1050" dirty="0" err="1" smtClean="0">
                <a:latin typeface="Arial Unicode MS" panose="020B0604020202020204" pitchFamily="34" charset="-128"/>
                <a:hlinkClick r:id="rId3"/>
              </a:rPr>
              <a:t>onclick</a:t>
            </a:r>
            <a:r>
              <a:rPr lang="en-US" altLang="en-US" sz="1200" dirty="0" smtClean="0">
                <a:latin typeface="Slab Serif"/>
                <a:hlinkClick r:id="rId3"/>
              </a:rPr>
              <a:t> handler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There’s also </a:t>
            </a:r>
            <a:r>
              <a:rPr lang="en-US" altLang="en-US" sz="1200" dirty="0" smtClean="0">
                <a:latin typeface="Slab Serif"/>
                <a:hlinkClick r:id="rId4"/>
              </a:rPr>
              <a:t>a difference between links and buttons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 when it comes to accessibility. Form items need </a:t>
            </a:r>
            <a:r>
              <a:rPr lang="en-US" altLang="en-US" sz="1200" dirty="0" smtClean="0">
                <a:solidFill>
                  <a:srgbClr val="333333"/>
                </a:solidFill>
                <a:latin typeface="Arial Unicode MS" panose="020B0604020202020204" pitchFamily="34" charset="-128"/>
              </a:rPr>
              <a:t>&lt;label&gt;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 elements, and </a:t>
            </a:r>
            <a:r>
              <a:rPr lang="en-US" altLang="en-US" sz="1200" dirty="0" smtClean="0">
                <a:latin typeface="Slab Serif"/>
                <a:hlinkClick r:id="rId5"/>
              </a:rPr>
              <a:t>a sound document outline is essential</a:t>
            </a: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Those are just a few examples of absolute basics that some of us forgot or never learned. Semantic HTML is one of the cornerstones of accessible web development.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1200" dirty="0" smtClean="0">
                <a:solidFill>
                  <a:srgbClr val="333333"/>
                </a:solidFill>
                <a:latin typeface="Slab Serif"/>
              </a:rPr>
              <a:t>Even if we write everything in JavaScript, HTML is what is finally rendered in the user’s browser.</a:t>
            </a:r>
            <a:r>
              <a:rPr lang="en-US" altLang="en-US" sz="900" dirty="0" smtClean="0"/>
              <a:t> </a:t>
            </a:r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559E4-DD37-4E58-9E59-56D605625A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8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8081-B339-4F92-89DD-D84E126EFE3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CD56-3356-43ED-BFE8-D18A3251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ls4kids.net/2014/11/20/html-css-javascript-and-the-awesome-jquery/" TargetMode="External"/><Relationship Id="rId7" Type="http://schemas.openxmlformats.org/officeDocument/2006/relationships/hyperlink" Target="https://www.w3schools.com/" TargetMode="External"/><Relationship Id="rId2" Type="http://schemas.openxmlformats.org/officeDocument/2006/relationships/hyperlink" Target="http://www.dontfeartheintern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ckoverflow.com/" TargetMode="External"/><Relationship Id="rId5" Type="http://schemas.openxmlformats.org/officeDocument/2006/relationships/hyperlink" Target="http://alistapart.com/article/my-accessibility-journey-what-ive-learned-so-far" TargetMode="External"/><Relationship Id="rId4" Type="http://schemas.openxmlformats.org/officeDocument/2006/relationships/hyperlink" Target="http://dl.esc4.net/pixels4kids/infographics/Html_CSS_JavaScript_and_the_Awesome_jQuery/index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lyssa.valenti@raritanval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1408707"/>
            <a:ext cx="11923713" cy="404435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96586" y="704334"/>
            <a:ext cx="225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Title of the document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44550" y="1073666"/>
            <a:ext cx="1052036" cy="4757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81634" y="2215634"/>
            <a:ext cx="291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&lt;h1&gt; defines a large heading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9334" y="2920007"/>
            <a:ext cx="248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&lt;p&gt; defines a paragraph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370568" y="2884577"/>
            <a:ext cx="1388766" cy="220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47950" y="2376596"/>
            <a:ext cx="733684" cy="23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63625"/>
            <a:ext cx="10718800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</a:t>
            </a:r>
            <a:r>
              <a:rPr lang="en-US" sz="4000" dirty="0" smtClean="0"/>
              <a:t>ascading </a:t>
            </a:r>
            <a:r>
              <a:rPr lang="en-US" sz="4000" b="1" dirty="0" smtClean="0"/>
              <a:t>S</a:t>
            </a:r>
            <a:r>
              <a:rPr lang="en-US" sz="4000" dirty="0" smtClean="0"/>
              <a:t>tyle</a:t>
            </a:r>
            <a:r>
              <a:rPr lang="en-US" sz="4000" b="1" dirty="0" smtClean="0"/>
              <a:t>s</a:t>
            </a:r>
            <a:r>
              <a:rPr lang="en-US" sz="4000" dirty="0" smtClean="0"/>
              <a:t>heets</a:t>
            </a:r>
          </a:p>
          <a:p>
            <a:r>
              <a:rPr lang="en-US" sz="4000" dirty="0" smtClean="0"/>
              <a:t>Gives your HTML document style</a:t>
            </a:r>
          </a:p>
          <a:p>
            <a:r>
              <a:rPr lang="en-US" sz="4000" dirty="0" smtClean="0"/>
              <a:t>Tells your browser how to </a:t>
            </a:r>
          </a:p>
          <a:p>
            <a:pPr marL="0" indent="0">
              <a:buNone/>
            </a:pPr>
            <a:r>
              <a:rPr lang="en-US" sz="4000" dirty="0" smtClean="0"/>
              <a:t>display HTML elements</a:t>
            </a:r>
          </a:p>
          <a:p>
            <a:r>
              <a:rPr lang="en-US" sz="4000" dirty="0" smtClean="0"/>
              <a:t>CSS is made up of properties</a:t>
            </a:r>
          </a:p>
          <a:p>
            <a:r>
              <a:rPr lang="en-US" sz="4000" dirty="0" smtClean="0"/>
              <a:t>Properties have values</a:t>
            </a:r>
          </a:p>
          <a:p>
            <a:endParaRPr lang="en-US" sz="4000" dirty="0"/>
          </a:p>
        </p:txBody>
      </p:sp>
      <p:pic>
        <p:nvPicPr>
          <p:cNvPr id="6" name="Picture 2" descr="Image result for c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90" y="647700"/>
            <a:ext cx="393931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71525"/>
            <a:ext cx="11328400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&lt;!DOCTYPE 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&lt;</a:t>
            </a:r>
            <a:r>
              <a:rPr lang="en-US" dirty="0"/>
              <a:t>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head&gt;</a:t>
            </a:r>
            <a:br>
              <a:rPr lang="en-US" dirty="0"/>
            </a:br>
            <a:r>
              <a:rPr lang="en-US" dirty="0" smtClean="0"/>
              <a:t>		&lt;title&gt;Page Title&lt;/</a:t>
            </a:r>
            <a:r>
              <a:rPr lang="en-US" dirty="0"/>
              <a:t>title&gt;</a:t>
            </a:r>
            <a:br>
              <a:rPr lang="en-US" dirty="0"/>
            </a:br>
            <a:r>
              <a:rPr lang="en-US" dirty="0" smtClean="0"/>
              <a:t>	&lt;/</a:t>
            </a:r>
            <a:r>
              <a:rPr lang="en-US" dirty="0"/>
              <a:t>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h1&gt;My First Heading&lt;/h1&gt;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p&gt;My first paragraph.&lt;/p&gt;</a:t>
            </a:r>
            <a:br>
              <a:rPr lang="en-US" dirty="0"/>
            </a:br>
            <a:r>
              <a:rPr lang="en-US" dirty="0" smtClean="0"/>
              <a:t>&lt;/</a:t>
            </a:r>
            <a:r>
              <a:rPr lang="en-US" dirty="0"/>
              <a:t>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91800" cy="771525"/>
          </a:xfrm>
        </p:spPr>
        <p:txBody>
          <a:bodyPr/>
          <a:lstStyle/>
          <a:p>
            <a:r>
              <a:rPr lang="en-US" dirty="0" smtClean="0"/>
              <a:t>A very basic webpage: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771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h1 {</a:t>
            </a:r>
          </a:p>
          <a:p>
            <a:pPr marL="0" indent="0">
              <a:buNone/>
            </a:pPr>
            <a:r>
              <a:rPr lang="en-US" dirty="0" smtClean="0"/>
              <a:t>	color: green;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font-family: Courier new;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	color: blue;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font-family: Arial;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91800" cy="771525"/>
          </a:xfrm>
        </p:spPr>
        <p:txBody>
          <a:bodyPr/>
          <a:lstStyle/>
          <a:p>
            <a:r>
              <a:rPr lang="en-US" dirty="0" smtClean="0"/>
              <a:t>Some CSS for a very basic webpage: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0200" y="771525"/>
            <a:ext cx="3568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HTML element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roperty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value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property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value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HTML element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property</a:t>
            </a:r>
          </a:p>
          <a:p>
            <a:r>
              <a:rPr lang="en-US" b="1" dirty="0">
                <a:solidFill>
                  <a:srgbClr val="FF0000"/>
                </a:solidFill>
              </a:rPr>
              <a:t>value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property</a:t>
            </a:r>
          </a:p>
          <a:p>
            <a:r>
              <a:rPr lang="en-US" b="1" dirty="0">
                <a:solidFill>
                  <a:srgbClr val="FF0000"/>
                </a:solidFill>
              </a:rPr>
              <a:t>value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7900" y="975617"/>
            <a:ext cx="57023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4930" y="1333133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{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514930" y="2110352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{</a:t>
            </a:r>
            <a:endParaRPr lang="en-US" sz="2800" dirty="0"/>
          </a:p>
        </p:txBody>
      </p: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 flipV="1">
            <a:off x="3035300" y="1485900"/>
            <a:ext cx="3479630" cy="1703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 flipV="1">
            <a:off x="4775116" y="1959709"/>
            <a:ext cx="1739814" cy="473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14930" y="4050933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{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6514930" y="4865142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{</a:t>
            </a:r>
            <a:endParaRPr lang="en-US" sz="2800" dirty="0"/>
          </a:p>
        </p:txBody>
      </p:sp>
      <p:cxnSp>
        <p:nvCxnSpPr>
          <p:cNvPr id="48" name="Straight Arrow Connector 47"/>
          <p:cNvCxnSpPr>
            <a:stCxn id="46" idx="1"/>
          </p:cNvCxnSpPr>
          <p:nvPr/>
        </p:nvCxnSpPr>
        <p:spPr>
          <a:xfrm flipH="1" flipV="1">
            <a:off x="2794170" y="3875078"/>
            <a:ext cx="3720760" cy="4990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1"/>
          </p:cNvCxnSpPr>
          <p:nvPr/>
        </p:nvCxnSpPr>
        <p:spPr>
          <a:xfrm flipH="1" flipV="1">
            <a:off x="3657686" y="4274672"/>
            <a:ext cx="2857244" cy="9136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1"/>
          </p:cNvCxnSpPr>
          <p:nvPr/>
        </p:nvCxnSpPr>
        <p:spPr>
          <a:xfrm flipH="1" flipV="1">
            <a:off x="685800" y="3337817"/>
            <a:ext cx="5994400" cy="3883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38337"/>
            <a:ext cx="11887200" cy="298132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94050" y="2870200"/>
            <a:ext cx="123825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24634" y="2698234"/>
            <a:ext cx="385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&lt;h1&gt; is now green in Courier New font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98600" y="3327401"/>
            <a:ext cx="1892300" cy="12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0900" y="3244333"/>
            <a:ext cx="3643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&lt;p&gt; is now blue in Arial font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vascr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575733"/>
            <a:ext cx="3674533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7500" y="1063625"/>
            <a:ext cx="10718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J</a:t>
            </a:r>
            <a:r>
              <a:rPr lang="en-US" sz="4000" dirty="0" smtClean="0"/>
              <a:t>ava</a:t>
            </a:r>
            <a:r>
              <a:rPr lang="en-US" sz="4000" b="1" dirty="0" smtClean="0"/>
              <a:t>S</a:t>
            </a:r>
            <a:r>
              <a:rPr lang="en-US" sz="4000" dirty="0" smtClean="0"/>
              <a:t>cript</a:t>
            </a:r>
          </a:p>
          <a:p>
            <a:r>
              <a:rPr lang="en-US" sz="4000" dirty="0" smtClean="0"/>
              <a:t>The programming languages of HTML</a:t>
            </a:r>
            <a:br>
              <a:rPr lang="en-US" sz="4000" dirty="0" smtClean="0"/>
            </a:br>
            <a:r>
              <a:rPr lang="en-US" sz="4000" dirty="0" smtClean="0"/>
              <a:t>and the Web.</a:t>
            </a:r>
          </a:p>
          <a:p>
            <a:r>
              <a:rPr lang="en-US" sz="4000" dirty="0" smtClean="0"/>
              <a:t>Programs the behavior of web pages</a:t>
            </a:r>
          </a:p>
          <a:p>
            <a:r>
              <a:rPr lang="en-US" sz="4000" dirty="0" smtClean="0"/>
              <a:t>Includes functions, variables, methods,</a:t>
            </a:r>
            <a:br>
              <a:rPr lang="en-US" sz="4000" dirty="0" smtClean="0"/>
            </a:br>
            <a:r>
              <a:rPr lang="en-US" sz="4000" dirty="0" smtClean="0"/>
              <a:t>and events</a:t>
            </a:r>
          </a:p>
          <a:p>
            <a:r>
              <a:rPr lang="en-US" sz="4000" dirty="0" smtClean="0"/>
              <a:t>JS is relatively easy to learn – </a:t>
            </a:r>
            <a:br>
              <a:rPr lang="en-US" sz="4000" dirty="0" smtClean="0"/>
            </a:br>
            <a:r>
              <a:rPr lang="en-US" sz="4000" dirty="0" smtClean="0"/>
              <a:t>jQuery (a JS library) is easier!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9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71525"/>
            <a:ext cx="11328400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&lt;!DOCTYPE 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	&lt;</a:t>
            </a:r>
            <a:r>
              <a:rPr lang="en-US" dirty="0"/>
              <a:t>head&gt;</a:t>
            </a:r>
            <a:br>
              <a:rPr lang="en-US" dirty="0"/>
            </a:br>
            <a:r>
              <a:rPr lang="en-US" dirty="0" smtClean="0"/>
              <a:t>		&lt;title&gt;Page Title&lt;/</a:t>
            </a:r>
            <a:r>
              <a:rPr lang="en-US" dirty="0"/>
              <a:t>title&gt;</a:t>
            </a:r>
            <a:br>
              <a:rPr lang="en-US" dirty="0"/>
            </a:br>
            <a:r>
              <a:rPr lang="en-US" dirty="0" smtClean="0"/>
              <a:t>	&lt;/</a:t>
            </a:r>
            <a:r>
              <a:rPr lang="en-US" dirty="0"/>
              <a:t>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h1&gt;My First Heading&lt;/h1&gt;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p&gt;My first paragraph.&lt;/p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	&lt;button&gt;Click me for an alert!&lt;/button&gt;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&lt;/</a:t>
            </a:r>
            <a:r>
              <a:rPr lang="en-US" dirty="0"/>
              <a:t>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91800" cy="771525"/>
          </a:xfrm>
        </p:spPr>
        <p:txBody>
          <a:bodyPr/>
          <a:lstStyle/>
          <a:p>
            <a:r>
              <a:rPr lang="en-US" dirty="0" smtClean="0"/>
              <a:t>A very basic webpage: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876425"/>
            <a:ext cx="104108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71525"/>
            <a:ext cx="11328400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&lt;body&gt;</a:t>
            </a:r>
            <a:br>
              <a:rPr lang="en-US" dirty="0" smtClean="0"/>
            </a:br>
            <a:r>
              <a:rPr lang="en-US" dirty="0" smtClean="0"/>
              <a:t>	&lt;h1&gt;My First Heading&lt;/h1&gt;</a:t>
            </a:r>
            <a:br>
              <a:rPr lang="en-US" dirty="0" smtClean="0"/>
            </a:br>
            <a:r>
              <a:rPr lang="en-US" dirty="0" smtClean="0"/>
              <a:t>	&lt;p&gt;My first paragraph.&lt;/p&gt;</a:t>
            </a:r>
            <a:br>
              <a:rPr lang="en-US" dirty="0" smtClean="0"/>
            </a:br>
            <a:r>
              <a:rPr lang="en-US" dirty="0" smtClean="0"/>
              <a:t>	&lt;button </a:t>
            </a:r>
            <a:r>
              <a:rPr lang="en-US" dirty="0" err="1" smtClean="0"/>
              <a:t>onclick</a:t>
            </a:r>
            <a:r>
              <a:rPr lang="en-US" dirty="0" smtClean="0"/>
              <a:t>=“</a:t>
            </a:r>
            <a:r>
              <a:rPr lang="en-US" dirty="0" err="1" smtClean="0"/>
              <a:t>myFunction</a:t>
            </a:r>
            <a:r>
              <a:rPr lang="en-US" dirty="0" smtClean="0"/>
              <a:t>()”&gt;Click me for an alert!&lt;/button&gt;</a:t>
            </a:r>
            <a:br>
              <a:rPr lang="en-US" dirty="0" smtClean="0"/>
            </a:br>
            <a:r>
              <a:rPr lang="en-US" dirty="0" smtClean="0"/>
              <a:t>&lt;/body&gt;</a:t>
            </a:r>
          </a:p>
          <a:p>
            <a:pPr marL="0" indent="0">
              <a:buNone/>
            </a:pPr>
            <a:r>
              <a:rPr lang="en-US" dirty="0" smtClean="0"/>
              <a:t>&lt;script&gt;</a:t>
            </a:r>
          </a:p>
          <a:p>
            <a:pPr marL="0" indent="0">
              <a:buNone/>
            </a:pPr>
            <a:r>
              <a:rPr lang="en-US" dirty="0" smtClean="0"/>
              <a:t>	function </a:t>
            </a:r>
            <a:r>
              <a:rPr lang="en-US" dirty="0" err="1" smtClean="0"/>
              <a:t>myFunction</a:t>
            </a:r>
            <a:r>
              <a:rPr lang="en-US" dirty="0" smtClean="0"/>
              <a:t>() {</a:t>
            </a:r>
          </a:p>
          <a:p>
            <a:pPr marL="0" indent="0">
              <a:buNone/>
            </a:pPr>
            <a:r>
              <a:rPr lang="en-US" dirty="0" smtClean="0"/>
              <a:t>		alert(“Here is your alert!”);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&lt;/script&gt;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91800" cy="771525"/>
          </a:xfrm>
        </p:spPr>
        <p:txBody>
          <a:bodyPr/>
          <a:lstStyle/>
          <a:p>
            <a:r>
              <a:rPr lang="en-US" dirty="0" smtClean="0"/>
              <a:t>A very basic webpage: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2200" y="3484443"/>
            <a:ext cx="3661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Declare your function with a method (ours is an alert)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*Functions may contain parameters (in parentheses, ours does not)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45220" y="4185342"/>
            <a:ext cx="2596980" cy="249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83000" y="2875254"/>
            <a:ext cx="3759200" cy="4808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60957" y="3171487"/>
            <a:ext cx="364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Include your function with an event </a:t>
            </a:r>
          </a:p>
        </p:txBody>
      </p:sp>
    </p:spTree>
    <p:extLst>
      <p:ext uri="{BB962C8B-B14F-4D97-AF65-F5344CB8AC3E}">
        <p14:creationId xmlns:p14="http://schemas.microsoft.com/office/powerpoint/2010/main" val="25488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05"/>
            <a:ext cx="12187796" cy="66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3800" y="188913"/>
            <a:ext cx="5753100" cy="3105150"/>
          </a:xfrm>
        </p:spPr>
        <p:txBody>
          <a:bodyPr/>
          <a:lstStyle/>
          <a:p>
            <a:r>
              <a:rPr lang="en-US" dirty="0" smtClean="0"/>
              <a:t>Technology: Speak Confidently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1600" y="3700463"/>
            <a:ext cx="5219700" cy="19256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Alyssa M. </a:t>
            </a:r>
            <a:r>
              <a:rPr lang="en-US" sz="3600" dirty="0" err="1" smtClean="0"/>
              <a:t>Valenti</a:t>
            </a:r>
            <a:r>
              <a:rPr lang="en-US" sz="3600" dirty="0" smtClean="0"/>
              <a:t>, MS, MLS</a:t>
            </a:r>
          </a:p>
          <a:p>
            <a:r>
              <a:rPr lang="en-US" sz="3600" dirty="0" smtClean="0"/>
              <a:t>Raritan Valley </a:t>
            </a:r>
            <a:br>
              <a:rPr lang="en-US" sz="3600" dirty="0" smtClean="0"/>
            </a:br>
            <a:r>
              <a:rPr lang="en-US" sz="3600" dirty="0" smtClean="0"/>
              <a:t>Community College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7" y="404813"/>
            <a:ext cx="5918953" cy="621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6413500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©Pixels4Kids.net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62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47637"/>
            <a:ext cx="9858375" cy="656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6413500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©Pixels4Kids.net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Accessibility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5139956" y="614642"/>
            <a:ext cx="665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For the web to be truly accessible, everyone who makes websites needs to care about </a:t>
            </a:r>
            <a:r>
              <a:rPr lang="en-US" dirty="0" smtClean="0">
                <a:solidFill>
                  <a:srgbClr val="222222"/>
                </a:solidFill>
                <a:latin typeface="georgia" panose="02040502050405020303" pitchFamily="18" charset="0"/>
              </a:rPr>
              <a:t>accessibility (</a:t>
            </a:r>
            <a:r>
              <a:rPr lang="en-US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Matuzovic</a:t>
            </a:r>
            <a:r>
              <a:rPr lang="en-US" dirty="0" smtClean="0">
                <a:solidFill>
                  <a:srgbClr val="222222"/>
                </a:solidFill>
                <a:latin typeface="georgia" panose="02040502050405020303" pitchFamily="18" charset="0"/>
              </a:rPr>
              <a:t>, 2018)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28038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georgia" panose="02040502050405020303" pitchFamily="18" charset="0"/>
              </a:rPr>
              <a:t>Accessibility is NOT about disability.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2222"/>
                </a:solidFill>
                <a:latin typeface="georgia" panose="02040502050405020303" pitchFamily="18" charset="0"/>
              </a:rPr>
              <a:t>If </a:t>
            </a: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your site takes ten seconds to load on a mobile connection, it’s not accessible.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If your site is only optimized for one browser, it’s not accessible.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eorgia" panose="02040502050405020303" pitchFamily="18" charset="0"/>
              </a:rPr>
              <a:t>If the content on your site is difficult to understand, your site isn’t accessible.</a:t>
            </a:r>
            <a:endParaRPr lang="en-US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54" y="4719711"/>
            <a:ext cx="9098492" cy="2138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0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WYSIWYG: WTF?!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488282"/>
            <a:ext cx="9144000" cy="16557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REAL </a:t>
            </a:r>
            <a:r>
              <a:rPr lang="en-US" dirty="0" smtClean="0"/>
              <a:t>title of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 smtClean="0"/>
              <a:t>Use the power!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7" y="960437"/>
            <a:ext cx="8124825" cy="58007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77100" y="1779588"/>
            <a:ext cx="781050" cy="328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18327"/>
            <a:ext cx="8915400" cy="6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 smtClean="0"/>
              <a:t>Use the power!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7" y="960437"/>
            <a:ext cx="8124825" cy="58007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77100" y="1779588"/>
            <a:ext cx="781050" cy="328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561975"/>
            <a:ext cx="8105775" cy="5734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43111" y="2905653"/>
            <a:ext cx="2511955" cy="1090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561975"/>
            <a:ext cx="81057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9475" y="2323600"/>
            <a:ext cx="10740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dirty="0">
                <a:latin typeface="Georgia" panose="02040502050405020303" pitchFamily="18" charset="0"/>
              </a:rPr>
              <a:t>A solid knowledge of HTML solves a lot of problems</a:t>
            </a:r>
          </a:p>
        </p:txBody>
      </p:sp>
    </p:spTree>
    <p:extLst>
      <p:ext uri="{BB962C8B-B14F-4D97-AF65-F5344CB8AC3E}">
        <p14:creationId xmlns:p14="http://schemas.microsoft.com/office/powerpoint/2010/main" val="35675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else does this come in handy?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</a:p>
          <a:p>
            <a:r>
              <a:rPr lang="en-US" dirty="0"/>
              <a:t>E</a:t>
            </a:r>
            <a:r>
              <a:rPr lang="en-US" dirty="0" smtClean="0"/>
              <a:t>mbed codes (sizing)</a:t>
            </a:r>
          </a:p>
          <a:p>
            <a:r>
              <a:rPr lang="en-US" dirty="0" smtClean="0"/>
              <a:t>When you copy and paste from somewhere and you discover more than what you copied &amp; pasted! Ads?! Weird links?!</a:t>
            </a:r>
          </a:p>
          <a:p>
            <a:r>
              <a:rPr lang="en-US" dirty="0" smtClean="0"/>
              <a:t>Source Code</a:t>
            </a:r>
          </a:p>
          <a:p>
            <a:r>
              <a:rPr lang="en-US" dirty="0" smtClean="0"/>
              <a:t>Inspect element</a:t>
            </a:r>
          </a:p>
          <a:p>
            <a:r>
              <a:rPr lang="en-US" dirty="0" smtClean="0"/>
              <a:t>Overriding custom settings (sometimes. Don’t be evil.)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do I get started?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You’ll need:</a:t>
            </a:r>
          </a:p>
          <a:p>
            <a:pPr lvl="1"/>
            <a:r>
              <a:rPr lang="en-US" sz="4400" dirty="0" smtClean="0"/>
              <a:t>A text editor</a:t>
            </a:r>
          </a:p>
          <a:p>
            <a:pPr lvl="1"/>
            <a:r>
              <a:rPr lang="en-US" sz="4400" dirty="0" smtClean="0"/>
              <a:t>A curious mind</a:t>
            </a:r>
          </a:p>
          <a:p>
            <a:pPr lvl="1"/>
            <a:r>
              <a:rPr lang="en-US" sz="4400" dirty="0" smtClean="0"/>
              <a:t>A desire for solving puzzles</a:t>
            </a:r>
          </a:p>
          <a:p>
            <a:pPr lvl="1"/>
            <a:r>
              <a:rPr lang="en-US" sz="4400" dirty="0" smtClean="0"/>
              <a:t>Great ‘Google’ skills!</a:t>
            </a:r>
            <a:endParaRPr lang="en-US" sz="4400" dirty="0"/>
          </a:p>
        </p:txBody>
      </p:sp>
      <p:pic>
        <p:nvPicPr>
          <p:cNvPr id="1026" name="Picture 2" descr="Image result for notepad 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690688"/>
            <a:ext cx="3124200" cy="14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blime 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78" y="3108099"/>
            <a:ext cx="1190927" cy="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de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48" y="1523423"/>
            <a:ext cx="2797468" cy="1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SO, SO, SO many more places you can learn more!</a:t>
            </a:r>
          </a:p>
          <a:p>
            <a:r>
              <a:rPr lang="en-US" dirty="0" smtClean="0"/>
              <a:t>W3Schools</a:t>
            </a:r>
          </a:p>
          <a:p>
            <a:r>
              <a:rPr lang="en-US" dirty="0" smtClean="0"/>
              <a:t>Codecademy.com</a:t>
            </a:r>
          </a:p>
          <a:p>
            <a:r>
              <a:rPr lang="en-US" dirty="0" smtClean="0"/>
              <a:t>Lynda.com</a:t>
            </a:r>
          </a:p>
          <a:p>
            <a:r>
              <a:rPr lang="en-US" dirty="0" err="1" smtClean="0"/>
              <a:t>CodeSchool</a:t>
            </a:r>
            <a:endParaRPr lang="en-US" dirty="0" smtClean="0"/>
          </a:p>
          <a:p>
            <a:r>
              <a:rPr lang="en-US" dirty="0" smtClean="0"/>
              <a:t>Treehouse</a:t>
            </a:r>
            <a:endParaRPr lang="en-US" dirty="0"/>
          </a:p>
          <a:p>
            <a:r>
              <a:rPr lang="en-US" dirty="0" err="1" smtClean="0"/>
              <a:t>AListApart</a:t>
            </a:r>
            <a:r>
              <a:rPr lang="en-US" dirty="0" smtClean="0"/>
              <a:t> blog</a:t>
            </a:r>
          </a:p>
          <a:p>
            <a:r>
              <a:rPr lang="en-US" dirty="0" smtClean="0"/>
              <a:t>O’Reilly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References &amp; Resources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650"/>
            <a:ext cx="11353800" cy="54673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Hische</a:t>
            </a:r>
            <a:r>
              <a:rPr lang="en-US" sz="2000" dirty="0" smtClean="0"/>
              <a:t>, J. &amp; </a:t>
            </a:r>
            <a:r>
              <a:rPr lang="en-US" sz="2000" dirty="0" err="1" smtClean="0"/>
              <a:t>Maschmeyer</a:t>
            </a:r>
            <a:r>
              <a:rPr lang="en-US" sz="2000" dirty="0" smtClean="0"/>
              <a:t>, R. </a:t>
            </a:r>
            <a:r>
              <a:rPr lang="en-US" sz="2000" i="1" dirty="0" smtClean="0"/>
              <a:t>Don’t fear the Internet: Basic HTML and CSS for non-web designers. </a:t>
            </a:r>
            <a:r>
              <a:rPr lang="en-US" sz="2000" dirty="0" smtClean="0"/>
              <a:t>Don’t Fear the Internet. </a:t>
            </a:r>
            <a:r>
              <a:rPr lang="en-US" sz="2000" dirty="0"/>
              <a:t>Retrieved from </a:t>
            </a:r>
            <a:r>
              <a:rPr lang="en-US" sz="2000" dirty="0">
                <a:hlinkClick r:id="rId2"/>
              </a:rPr>
              <a:t>http://www.dontfeartheinternet.com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Pol-Mir, J. 2014. </a:t>
            </a:r>
            <a:r>
              <a:rPr lang="en-US" sz="2000" i="1" dirty="0" smtClean="0"/>
              <a:t>Getting started with HTML, CSS, JavaScript, and the awesome jQuery. </a:t>
            </a:r>
            <a:r>
              <a:rPr lang="en-US" sz="2000" dirty="0" smtClean="0"/>
              <a:t>Pixels4Kids. Retrieved from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pixels4kids.net/2014/11/20/html-css-javascript-and-the-awesome-jquery/</a:t>
            </a:r>
            <a:r>
              <a:rPr lang="en-US" sz="2000" dirty="0" smtClean="0"/>
              <a:t> AND Infographic: </a:t>
            </a:r>
            <a:r>
              <a:rPr lang="en-US" sz="2000" dirty="0">
                <a:hlinkClick r:id="rId4"/>
              </a:rPr>
              <a:t>http</a:t>
            </a:r>
            <a:r>
              <a:rPr lang="en-US" sz="2000">
                <a:hlinkClick r:id="rId4"/>
              </a:rPr>
              <a:t>://</a:t>
            </a:r>
            <a:r>
              <a:rPr lang="en-US" sz="2000" smtClean="0">
                <a:hlinkClick r:id="rId4"/>
              </a:rPr>
              <a:t>dl.esc4.net/pixels4kids/infographics/Html_CSS_JavaScript_and_the_Awesome_jQuery/index.html</a:t>
            </a:r>
            <a:r>
              <a:rPr lang="en-US" sz="2000" smtClean="0"/>
              <a:t> </a:t>
            </a:r>
            <a:endParaRPr lang="en-US" sz="2000" dirty="0"/>
          </a:p>
          <a:p>
            <a:r>
              <a:rPr lang="en-US" sz="2000" dirty="0" err="1" smtClean="0"/>
              <a:t>Matuzovic</a:t>
            </a:r>
            <a:r>
              <a:rPr lang="en-US" sz="2000" dirty="0" smtClean="0"/>
              <a:t>, M. 2018. </a:t>
            </a:r>
            <a:r>
              <a:rPr lang="en-US" sz="2000" i="1" dirty="0" smtClean="0"/>
              <a:t>My accessibility journey: What I’ve learned so far</a:t>
            </a:r>
            <a:r>
              <a:rPr lang="en-US" sz="2000" dirty="0" smtClean="0"/>
              <a:t>. A List Apart. </a:t>
            </a:r>
            <a:r>
              <a:rPr lang="en-US" sz="2000" dirty="0"/>
              <a:t>Retrieved from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alistapart.com/article/my-accessibility-journey-what-ive-learned-so-far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StackOverflow</a:t>
            </a:r>
            <a:r>
              <a:rPr lang="en-US" sz="2000" dirty="0" smtClean="0"/>
              <a:t>. </a:t>
            </a:r>
            <a:r>
              <a:rPr lang="en-US" sz="2000" dirty="0" err="1" smtClean="0"/>
              <a:t>N.d.</a:t>
            </a:r>
            <a:r>
              <a:rPr lang="en-US" sz="2000" dirty="0" smtClean="0"/>
              <a:t> </a:t>
            </a:r>
            <a:r>
              <a:rPr lang="en-US" sz="2000" i="1" dirty="0" smtClean="0"/>
              <a:t>Stack Overflow: Where developers learn, share, and build careers. </a:t>
            </a:r>
            <a:r>
              <a:rPr lang="en-US" sz="2000" dirty="0" smtClean="0"/>
              <a:t>Retrieved from </a:t>
            </a:r>
            <a:r>
              <a:rPr lang="en-US" sz="2000" dirty="0" smtClean="0">
                <a:hlinkClick r:id="rId6"/>
              </a:rPr>
              <a:t>www.stackoverflow.com</a:t>
            </a:r>
            <a:endParaRPr lang="en-US" sz="2000" dirty="0" smtClean="0"/>
          </a:p>
          <a:p>
            <a:r>
              <a:rPr lang="en-US" sz="2000" dirty="0" smtClean="0"/>
              <a:t>W3Schools.com. </a:t>
            </a:r>
            <a:r>
              <a:rPr lang="en-US" sz="2000" dirty="0" err="1" smtClean="0"/>
              <a:t>N.d.</a:t>
            </a:r>
            <a:r>
              <a:rPr lang="en-US" sz="2000" dirty="0" smtClean="0"/>
              <a:t> </a:t>
            </a:r>
            <a:r>
              <a:rPr lang="en-US" sz="2000" i="1" dirty="0" smtClean="0"/>
              <a:t>w3Schools.com: The world’s largest web developer site. </a:t>
            </a:r>
            <a:r>
              <a:rPr lang="en-US" sz="2000" dirty="0"/>
              <a:t>Retrieved from </a:t>
            </a:r>
            <a:r>
              <a:rPr lang="en-US" sz="2000" dirty="0">
                <a:hlinkClick r:id="rId7"/>
              </a:rPr>
              <a:t>https://www.w3schools.com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6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Alyssa M. Valenti, MS, </a:t>
            </a:r>
            <a:r>
              <a:rPr lang="en-US" dirty="0" smtClean="0"/>
              <a:t>MLS</a:t>
            </a:r>
          </a:p>
          <a:p>
            <a:r>
              <a:rPr lang="en-US" dirty="0" smtClean="0">
                <a:hlinkClick r:id="rId2"/>
              </a:rPr>
              <a:t>alyssa.valenti@raritanval.edu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Raritan Valley </a:t>
            </a:r>
            <a:r>
              <a:rPr lang="en-US" dirty="0" smtClean="0"/>
              <a:t>Community </a:t>
            </a:r>
            <a:r>
              <a:rPr lang="en-US" dirty="0"/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4014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Outside of the scope, but I MIGHT mention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HTTP / HTTPS</a:t>
            </a:r>
          </a:p>
          <a:p>
            <a:r>
              <a:rPr lang="en-US" sz="3600" dirty="0" smtClean="0"/>
              <a:t>APIs</a:t>
            </a:r>
          </a:p>
          <a:p>
            <a:r>
              <a:rPr lang="en-US" sz="3600" dirty="0" smtClean="0"/>
              <a:t>Servers</a:t>
            </a:r>
          </a:p>
          <a:p>
            <a:r>
              <a:rPr lang="en-US" sz="3600" dirty="0" smtClean="0"/>
              <a:t>App development</a:t>
            </a:r>
          </a:p>
          <a:p>
            <a:r>
              <a:rPr lang="en-US" sz="3600" dirty="0" smtClean="0"/>
              <a:t>Networking</a:t>
            </a:r>
          </a:p>
          <a:p>
            <a:r>
              <a:rPr lang="en-US" sz="3600" dirty="0" smtClean="0"/>
              <a:t>Data transfer</a:t>
            </a:r>
          </a:p>
          <a:p>
            <a:r>
              <a:rPr lang="en-US" sz="3600" dirty="0" smtClean="0"/>
              <a:t>CSS selectors (classes &amp; ids)</a:t>
            </a:r>
          </a:p>
          <a:p>
            <a:r>
              <a:rPr lang="en-US" sz="3600" dirty="0" smtClean="0"/>
              <a:t>PHP / Perl / Python / Ruby / Java / Swift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61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Outside of the scope, but I </a:t>
            </a:r>
            <a:r>
              <a:rPr lang="en-US" sz="6000" dirty="0" smtClean="0"/>
              <a:t>probably </a:t>
            </a:r>
            <a:r>
              <a:rPr lang="en-US" sz="6000" dirty="0" smtClean="0"/>
              <a:t>WON’T mention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25624"/>
            <a:ext cx="11468100" cy="4765675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Making your own website</a:t>
            </a:r>
          </a:p>
          <a:p>
            <a:r>
              <a:rPr lang="en-US" sz="3600" dirty="0" smtClean="0"/>
              <a:t>Linux</a:t>
            </a:r>
          </a:p>
          <a:p>
            <a:r>
              <a:rPr lang="en-US" sz="3600" dirty="0" smtClean="0"/>
              <a:t>WAMP / LAMP / MAMP / XAMPP</a:t>
            </a:r>
          </a:p>
          <a:p>
            <a:r>
              <a:rPr lang="en-US" sz="3600" dirty="0" smtClean="0"/>
              <a:t>SQL</a:t>
            </a:r>
          </a:p>
          <a:p>
            <a:r>
              <a:rPr lang="en-US" sz="3600" dirty="0" smtClean="0"/>
              <a:t>OOP</a:t>
            </a:r>
          </a:p>
          <a:p>
            <a:r>
              <a:rPr lang="en-US" sz="3600" dirty="0" smtClean="0"/>
              <a:t>Hard Computer Science (C, C++, C#, Cobol, Fortran, etc.)</a:t>
            </a:r>
          </a:p>
          <a:p>
            <a:r>
              <a:rPr lang="en-US" sz="3600" dirty="0" smtClean="0"/>
              <a:t>Anything else I’ve forgotten or simply don’t know about!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58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first website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hlinkClick r:id="rId2"/>
            </a:endParaRPr>
          </a:p>
          <a:p>
            <a:pPr marL="0" indent="0">
              <a:buNone/>
            </a:pPr>
            <a:endParaRPr lang="en-US" sz="3600" dirty="0">
              <a:hlinkClick r:id="rId2"/>
            </a:endParaRP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http://info.cern.ch/hypertext/WWW/TheProject.html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6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2192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</a:t>
            </a:r>
            <a:r>
              <a:rPr lang="en-US" sz="4000" dirty="0" smtClean="0"/>
              <a:t>yper</a:t>
            </a:r>
            <a:r>
              <a:rPr lang="en-US" sz="4000" b="1" dirty="0" smtClean="0"/>
              <a:t>t</a:t>
            </a:r>
            <a:r>
              <a:rPr lang="en-US" sz="4000" dirty="0" smtClean="0"/>
              <a:t>ext </a:t>
            </a:r>
            <a:r>
              <a:rPr lang="en-US" sz="4000" b="1" dirty="0" smtClean="0"/>
              <a:t>M</a:t>
            </a:r>
            <a:r>
              <a:rPr lang="en-US" sz="4000" dirty="0" smtClean="0"/>
              <a:t>arkup </a:t>
            </a:r>
            <a:r>
              <a:rPr lang="en-US" sz="4000" b="1" dirty="0" smtClean="0"/>
              <a:t>L</a:t>
            </a:r>
            <a:r>
              <a:rPr lang="en-US" sz="4000" dirty="0" smtClean="0"/>
              <a:t>anguage</a:t>
            </a:r>
          </a:p>
          <a:p>
            <a:r>
              <a:rPr lang="en-US" sz="4000" dirty="0" smtClean="0"/>
              <a:t>Gives your webpage structure</a:t>
            </a:r>
          </a:p>
          <a:p>
            <a:r>
              <a:rPr lang="en-US" sz="4000" dirty="0" smtClean="0"/>
              <a:t>Made up of elements</a:t>
            </a:r>
          </a:p>
          <a:p>
            <a:r>
              <a:rPr lang="en-US" sz="4000" dirty="0" smtClean="0"/>
              <a:t>Elements are represented by tags</a:t>
            </a:r>
            <a:endParaRPr lang="en-US" sz="4000" dirty="0"/>
          </a:p>
        </p:txBody>
      </p:sp>
      <p:pic>
        <p:nvPicPr>
          <p:cNvPr id="1026" name="Picture 2" descr="Image result for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9" y="938212"/>
            <a:ext cx="419417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71525"/>
            <a:ext cx="11328400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&lt;!DOCTYPE 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&lt;</a:t>
            </a:r>
            <a:r>
              <a:rPr lang="en-US" dirty="0"/>
              <a:t>html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head&gt;</a:t>
            </a:r>
            <a:br>
              <a:rPr lang="en-US" dirty="0"/>
            </a:br>
            <a:r>
              <a:rPr lang="en-US" dirty="0" smtClean="0"/>
              <a:t>		&lt;title&gt;Page Title&lt;/</a:t>
            </a:r>
            <a:r>
              <a:rPr lang="en-US" dirty="0"/>
              <a:t>title&gt;</a:t>
            </a:r>
            <a:br>
              <a:rPr lang="en-US" dirty="0"/>
            </a:br>
            <a:r>
              <a:rPr lang="en-US" dirty="0" smtClean="0"/>
              <a:t>	&lt;/</a:t>
            </a:r>
            <a:r>
              <a:rPr lang="en-US" dirty="0"/>
              <a:t>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h1&gt;My First Heading&lt;/h1&gt;</a:t>
            </a:r>
            <a:br>
              <a:rPr lang="en-US" dirty="0"/>
            </a:br>
            <a:r>
              <a:rPr lang="en-US" dirty="0" smtClean="0"/>
              <a:t>	&lt;</a:t>
            </a:r>
            <a:r>
              <a:rPr lang="en-US" dirty="0"/>
              <a:t>p&gt;My first paragraph.&lt;/p&gt;</a:t>
            </a:r>
            <a:br>
              <a:rPr lang="en-US" dirty="0"/>
            </a:br>
            <a:r>
              <a:rPr lang="en-US" dirty="0" smtClean="0"/>
              <a:t>&lt;/</a:t>
            </a:r>
            <a:r>
              <a:rPr lang="en-US" dirty="0"/>
              <a:t>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91800" cy="771525"/>
          </a:xfrm>
        </p:spPr>
        <p:txBody>
          <a:bodyPr/>
          <a:lstStyle/>
          <a:p>
            <a:r>
              <a:rPr lang="en-US" dirty="0" smtClean="0"/>
              <a:t>A very basic webpage: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914400"/>
            <a:ext cx="35687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declaration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Root element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&lt;head&gt; element contains meta information about the document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Title of the document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Body = visible page content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&lt;h1&gt; defines a large heading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&lt;p&gt; defines a paragraph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11500" y="1023114"/>
            <a:ext cx="3467100" cy="1132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43100" y="1912382"/>
            <a:ext cx="4635500" cy="417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4800" y="2725699"/>
            <a:ext cx="3797300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959350" y="3390900"/>
            <a:ext cx="1682750" cy="178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27200" y="4114800"/>
            <a:ext cx="4978400" cy="352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86400" y="4886326"/>
            <a:ext cx="11557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22900" y="5292726"/>
            <a:ext cx="1219200" cy="1555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106d946-1d94-46f6-8213-1f1125c98b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763</Words>
  <Application>Microsoft Office PowerPoint</Application>
  <PresentationFormat>Widescreen</PresentationFormat>
  <Paragraphs>188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georgia</vt:lpstr>
      <vt:lpstr>georgia</vt:lpstr>
      <vt:lpstr>Slab Serif</vt:lpstr>
      <vt:lpstr>Office Theme</vt:lpstr>
      <vt:lpstr>PowerPoint Presentation</vt:lpstr>
      <vt:lpstr>Technology: Speak Confidently</vt:lpstr>
      <vt:lpstr>How do I get started?</vt:lpstr>
      <vt:lpstr>Outside of the scope, but I MIGHT mention it</vt:lpstr>
      <vt:lpstr>Outside of the scope, but I probably WON’T mention it</vt:lpstr>
      <vt:lpstr>The first website</vt:lpstr>
      <vt:lpstr>PowerPoint Presentation</vt:lpstr>
      <vt:lpstr>PowerPoint Presentation</vt:lpstr>
      <vt:lpstr>A very basic webpage:</vt:lpstr>
      <vt:lpstr>PowerPoint Presentation</vt:lpstr>
      <vt:lpstr>PowerPoint Presentation</vt:lpstr>
      <vt:lpstr>A very basic webpage:</vt:lpstr>
      <vt:lpstr>Some CSS for a very basic webpage:</vt:lpstr>
      <vt:lpstr>PowerPoint Presentation</vt:lpstr>
      <vt:lpstr>PowerPoint Presentation</vt:lpstr>
      <vt:lpstr>A very basic webpage:</vt:lpstr>
      <vt:lpstr>PowerPoint Presentation</vt:lpstr>
      <vt:lpstr>A very basic webpage:</vt:lpstr>
      <vt:lpstr>PowerPoint Presentation</vt:lpstr>
      <vt:lpstr>PowerPoint Presentation</vt:lpstr>
      <vt:lpstr>Accessibility</vt:lpstr>
      <vt:lpstr>WYSIWYG: WTF?!</vt:lpstr>
      <vt:lpstr>Use the power!</vt:lpstr>
      <vt:lpstr>PowerPoint Presentation</vt:lpstr>
      <vt:lpstr>Use the power!</vt:lpstr>
      <vt:lpstr>PowerPoint Presentation</vt:lpstr>
      <vt:lpstr>PowerPoint Presentation</vt:lpstr>
      <vt:lpstr>PowerPoint Presentation</vt:lpstr>
      <vt:lpstr>Where else does this come in handy?</vt:lpstr>
      <vt:lpstr>Where can I learn more?</vt:lpstr>
      <vt:lpstr>References &amp; Resources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Valenti, Alyssa</dc:creator>
  <cp:lastModifiedBy>Valenti,Alyssa</cp:lastModifiedBy>
  <cp:revision>102</cp:revision>
  <dcterms:created xsi:type="dcterms:W3CDTF">2018-02-01T14:05:46Z</dcterms:created>
  <dcterms:modified xsi:type="dcterms:W3CDTF">2018-05-30T13:27:12Z</dcterms:modified>
</cp:coreProperties>
</file>