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80" r:id="rId3"/>
    <p:sldId id="391" r:id="rId4"/>
    <p:sldId id="392" r:id="rId5"/>
    <p:sldId id="399" r:id="rId6"/>
    <p:sldId id="412" r:id="rId7"/>
    <p:sldId id="439" r:id="rId8"/>
    <p:sldId id="407" r:id="rId9"/>
    <p:sldId id="434" r:id="rId10"/>
    <p:sldId id="363" r:id="rId11"/>
    <p:sldId id="376" r:id="rId12"/>
    <p:sldId id="377" r:id="rId13"/>
    <p:sldId id="435" r:id="rId14"/>
    <p:sldId id="436" r:id="rId15"/>
    <p:sldId id="375" r:id="rId16"/>
    <p:sldId id="378" r:id="rId17"/>
    <p:sldId id="379" r:id="rId18"/>
    <p:sldId id="371" r:id="rId19"/>
    <p:sldId id="381" r:id="rId20"/>
    <p:sldId id="400" r:id="rId21"/>
    <p:sldId id="423" r:id="rId22"/>
    <p:sldId id="420" r:id="rId23"/>
    <p:sldId id="419" r:id="rId24"/>
    <p:sldId id="418" r:id="rId25"/>
    <p:sldId id="417" r:id="rId26"/>
    <p:sldId id="424" r:id="rId27"/>
    <p:sldId id="425" r:id="rId28"/>
    <p:sldId id="426" r:id="rId29"/>
    <p:sldId id="416" r:id="rId30"/>
    <p:sldId id="415" r:id="rId31"/>
    <p:sldId id="430" r:id="rId32"/>
    <p:sldId id="429" r:id="rId33"/>
    <p:sldId id="431" r:id="rId34"/>
    <p:sldId id="432" r:id="rId35"/>
    <p:sldId id="428" r:id="rId36"/>
    <p:sldId id="440" r:id="rId37"/>
    <p:sldId id="427" r:id="rId38"/>
    <p:sldId id="372" r:id="rId39"/>
    <p:sldId id="437" r:id="rId40"/>
    <p:sldId id="442" r:id="rId41"/>
    <p:sldId id="388" r:id="rId42"/>
    <p:sldId id="384" r:id="rId43"/>
    <p:sldId id="438" r:id="rId44"/>
    <p:sldId id="383" r:id="rId45"/>
    <p:sldId id="441" r:id="rId46"/>
    <p:sldId id="366" r:id="rId47"/>
    <p:sldId id="390" r:id="rId48"/>
    <p:sldId id="389" r:id="rId49"/>
    <p:sldId id="382" r:id="rId50"/>
    <p:sldId id="354" r:id="rId51"/>
    <p:sldId id="279" r:id="rId52"/>
  </p:sldIdLst>
  <p:sldSz cx="9144000" cy="6858000" type="screen4x3"/>
  <p:notesSz cx="6858000" cy="92964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3399"/>
    <a:srgbClr val="35B19D"/>
    <a:srgbClr val="1984CC"/>
    <a:srgbClr val="03136A"/>
    <a:srgbClr val="35759D"/>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85968" autoAdjust="0"/>
  </p:normalViewPr>
  <p:slideViewPr>
    <p:cSldViewPr>
      <p:cViewPr>
        <p:scale>
          <a:sx n="70" d="100"/>
          <a:sy n="70" d="100"/>
        </p:scale>
        <p:origin x="-2328" y="-6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C79418D4-638E-4A3C-A9F6-00EBF43BB3FF}" type="datetimeFigureOut">
              <a:rPr lang="en-US" smtClean="0"/>
              <a:t>5/31/2016</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FBA70FD7-FA94-4155-88ED-D5209C6AA5E8}" type="slidenum">
              <a:rPr lang="en-US" smtClean="0"/>
              <a:t>‹#›</a:t>
            </a:fld>
            <a:endParaRPr lang="en-US"/>
          </a:p>
        </p:txBody>
      </p:sp>
    </p:spTree>
    <p:extLst>
      <p:ext uri="{BB962C8B-B14F-4D97-AF65-F5344CB8AC3E}">
        <p14:creationId xmlns:p14="http://schemas.microsoft.com/office/powerpoint/2010/main" val="3492460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415791"/>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829966"/>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829966"/>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30" tIns="46415" rIns="92830" bIns="46415" numCol="1" anchor="b" anchorCtr="0" compatLnSpc="1">
            <a:prstTxWarp prst="textNoShape">
              <a:avLst/>
            </a:prstTxWarp>
          </a:bodyPr>
          <a:lstStyle>
            <a:lvl1pPr algn="r">
              <a:defRPr sz="1200"/>
            </a:lvl1pPr>
          </a:lstStyle>
          <a:p>
            <a:fld id="{71BA83DD-0D36-4CA2-895B-D4B09E09672C}" type="slidenum">
              <a:rPr lang="en-US"/>
              <a:pPr/>
              <a:t>‹#›</a:t>
            </a:fld>
            <a:endParaRPr lang="en-US"/>
          </a:p>
        </p:txBody>
      </p:sp>
    </p:spTree>
    <p:extLst>
      <p:ext uri="{BB962C8B-B14F-4D97-AF65-F5344CB8AC3E}">
        <p14:creationId xmlns:p14="http://schemas.microsoft.com/office/powerpoint/2010/main" val="32689632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oc.gov/bibframe/docs/bibframe-profile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eareinflux.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3.org/community/schemabibex/"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C3AEF-17B9-4CA4-9EBC-E2526CB7571F}"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8005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BIBFRAME 2.0 was released in April 2016. The BIBFRAME</a:t>
            </a:r>
            <a:r>
              <a:rPr lang="en-US" baseline="0" dirty="0" smtClean="0"/>
              <a:t> demo, transformation tools are not 2.0 yet.</a:t>
            </a:r>
            <a:endParaRPr lang="en-US" dirty="0" smtClean="0"/>
          </a:p>
          <a:p>
            <a:r>
              <a:rPr lang="en-US" dirty="0" smtClean="0"/>
              <a:t>This software is designed to enable the configuration of profiles based on the profile specification </a:t>
            </a:r>
            <a:r>
              <a:rPr lang="en-US" dirty="0" smtClean="0">
                <a:hlinkClick r:id="rId3"/>
              </a:rPr>
              <a:t>BIBFRAME Profiles: Introduction and Specification </a:t>
            </a:r>
            <a:r>
              <a:rPr lang="en-US" dirty="0" smtClean="0"/>
              <a:t>. The resulting RDF profile may be used to create templates in BIBFRAME editors.</a:t>
            </a:r>
          </a:p>
          <a:p>
            <a:r>
              <a:rPr lang="en-US" dirty="0" smtClean="0"/>
              <a:t>BIBFRAME</a:t>
            </a:r>
            <a:r>
              <a:rPr lang="en-US" baseline="0" dirty="0" smtClean="0"/>
              <a:t> Catalog is a proof of concept software, open source, will be uploaded to </a:t>
            </a:r>
            <a:r>
              <a:rPr lang="en-US" baseline="0" dirty="0" err="1" smtClean="0"/>
              <a:t>github</a:t>
            </a:r>
            <a:endParaRPr lang="en-US" baseline="0" dirty="0" smtClean="0"/>
          </a:p>
          <a:p>
            <a:endParaRPr lang="en-US" baseline="0" dirty="0" smtClean="0"/>
          </a:p>
          <a:p>
            <a:r>
              <a:rPr lang="en-US" baseline="0" dirty="0" err="1" smtClean="0"/>
              <a:t>Fuseki</a:t>
            </a:r>
            <a:r>
              <a:rPr lang="en-US" baseline="0" dirty="0" smtClean="0"/>
              <a:t> </a:t>
            </a:r>
            <a:r>
              <a:rPr lang="en-US" dirty="0" err="1" smtClean="0"/>
              <a:t>Fuseki</a:t>
            </a:r>
            <a:r>
              <a:rPr lang="en-US" dirty="0" smtClean="0"/>
              <a:t> is a SPARQL server. It provides REST-style SPARQL HTTP Update, SPARQL Query, and SPARQL Update using the SPARQL protocol over HTTP.</a:t>
            </a:r>
          </a:p>
          <a:p>
            <a:endParaRPr lang="en-US" dirty="0" smtClean="0"/>
          </a:p>
          <a:p>
            <a:r>
              <a:rPr lang="en-US" dirty="0" smtClean="0"/>
              <a:t>BIBFRAME Catalog is contracted to Aaron Schmidt and Jeremy Nelsen of </a:t>
            </a:r>
            <a:r>
              <a:rPr lang="en-US" i="1" dirty="0" smtClean="0">
                <a:hlinkClick r:id="rId4"/>
              </a:rPr>
              <a:t>Influx Library User Experience</a:t>
            </a:r>
            <a:r>
              <a:rPr lang="en-US" i="1" dirty="0" smtClean="0"/>
              <a:t> and under development.</a:t>
            </a:r>
            <a:r>
              <a:rPr lang="en-US" i="1" baseline="0" dirty="0" smtClean="0"/>
              <a:t> Proof of concept catalog</a:t>
            </a:r>
            <a:endParaRPr lang="en-US" dirty="0"/>
          </a:p>
        </p:txBody>
      </p:sp>
      <p:sp>
        <p:nvSpPr>
          <p:cNvPr id="4" name="Slide Number Placeholder 3"/>
          <p:cNvSpPr>
            <a:spLocks noGrp="1"/>
          </p:cNvSpPr>
          <p:nvPr>
            <p:ph type="sldNum" sz="quarter" idx="10"/>
          </p:nvPr>
        </p:nvSpPr>
        <p:spPr/>
        <p:txBody>
          <a:bodyPr/>
          <a:lstStyle/>
          <a:p>
            <a:fld id="{71BA83DD-0D36-4CA2-895B-D4B09E09672C}" type="slidenum">
              <a:rPr lang="en-US" smtClean="0"/>
              <a:pPr/>
              <a:t>10</a:t>
            </a:fld>
            <a:endParaRPr lang="en-US"/>
          </a:p>
        </p:txBody>
      </p:sp>
    </p:spTree>
    <p:extLst>
      <p:ext uri="{BB962C8B-B14F-4D97-AF65-F5344CB8AC3E}">
        <p14:creationId xmlns:p14="http://schemas.microsoft.com/office/powerpoint/2010/main" val="39268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a:t>
            </a:r>
            <a:r>
              <a:rPr lang="en-US" dirty="0" smtClean="0"/>
              <a:t>.  The highest level of abstraction, a Work, in the BIBFRAME context, reflects the conceptual essence of the cataloged resource:  authors, languages, and what it is about (subjects). </a:t>
            </a:r>
            <a:br>
              <a:rPr lang="en-US" dirty="0" smtClean="0"/>
            </a:br>
            <a:endParaRPr lang="en-US" dirty="0" smtClean="0"/>
          </a:p>
          <a:p>
            <a:r>
              <a:rPr lang="en-US" b="1" dirty="0" smtClean="0"/>
              <a:t>Instance</a:t>
            </a:r>
            <a:r>
              <a:rPr lang="en-US" dirty="0" smtClean="0"/>
              <a:t>.  A Work may have one or more individual, material embodiments, for example, a particular published form. These are Instances of the Work.  An Instance reflects information such as its publisher, place and date of publication, and format.</a:t>
            </a:r>
          </a:p>
          <a:p>
            <a:r>
              <a:rPr lang="en-US" b="1" dirty="0" smtClean="0"/>
              <a:t>Item.</a:t>
            </a:r>
            <a:r>
              <a:rPr lang="en-US" dirty="0" smtClean="0"/>
              <a:t>   An item is an actual copy (physical or electronic) of an Instance. It reflects information such as its location (physical or virtual), shelf mark, and barcode.</a:t>
            </a:r>
          </a:p>
          <a:p>
            <a:endParaRPr lang="en-US" dirty="0" smtClean="0"/>
          </a:p>
          <a:p>
            <a:r>
              <a:rPr lang="en-US" dirty="0" smtClean="0"/>
              <a:t>BIBFRAME 2.0 further defines additional key concepts that have relationships to the core classes: </a:t>
            </a:r>
          </a:p>
          <a:p>
            <a:r>
              <a:rPr lang="en-US" b="1" dirty="0" smtClean="0"/>
              <a:t>Agents</a:t>
            </a:r>
            <a:r>
              <a:rPr lang="en-US" dirty="0" smtClean="0"/>
              <a:t>:  Agents are people, organizations, jurisdictions, etc., associated with a Work or Instance through roles such as author, editor, artist, photographer, composer, illustrator, etc.</a:t>
            </a:r>
          </a:p>
          <a:p>
            <a:r>
              <a:rPr lang="en-US" b="1" dirty="0" smtClean="0"/>
              <a:t>Subjects</a:t>
            </a:r>
            <a:r>
              <a:rPr lang="en-US" dirty="0" smtClean="0"/>
              <a:t>:  A Work might be “about” one or more concepts. Such a concept is said to be a “subject” of the Work. Concepts that may be subjects include topics, places, temporal expressions, events, works, instances, items, agents, etc.</a:t>
            </a:r>
          </a:p>
          <a:p>
            <a:r>
              <a:rPr lang="en-US" b="1" dirty="0" smtClean="0"/>
              <a:t>Events</a:t>
            </a:r>
            <a:r>
              <a:rPr lang="en-US" dirty="0" smtClean="0"/>
              <a:t>:  Occurrences, the recording of which may be the content of a Work.</a:t>
            </a:r>
          </a:p>
          <a:p>
            <a:endParaRPr lang="en-US" dirty="0" smtClean="0"/>
          </a:p>
          <a:p>
            <a:r>
              <a:rPr lang="en-US" dirty="0" smtClean="0"/>
              <a:t>he BIBFRAME vocabulary consists of RDF classes and properties.  Classes include the three core classes listed above as well as various additional classes, many of which are subclasses of the core classes.  Properties describe characteristics of the resource being described as well as relationships among resources. For example: one Work might be a “translation of” another Work; an Instance may be an “instance of” a particular BIBFRAME Work.  Other properties describe attributes of Works and Instances.  For example: the BIBFRAME property “subject” expresses an important attribute of a Work (what the Work is about), and the property “extent” (e.g. number) expresses an attribute of an Instance.</a:t>
            </a:r>
            <a:endParaRPr lang="en-US" dirty="0"/>
          </a:p>
        </p:txBody>
      </p:sp>
      <p:sp>
        <p:nvSpPr>
          <p:cNvPr id="4" name="Slide Number Placeholder 3"/>
          <p:cNvSpPr>
            <a:spLocks noGrp="1"/>
          </p:cNvSpPr>
          <p:nvPr>
            <p:ph type="sldNum" sz="quarter" idx="10"/>
          </p:nvPr>
        </p:nvSpPr>
        <p:spPr/>
        <p:txBody>
          <a:bodyPr/>
          <a:lstStyle/>
          <a:p>
            <a:fld id="{71BA83DD-0D36-4CA2-895B-D4B09E09672C}" type="slidenum">
              <a:rPr lang="en-US" smtClean="0"/>
              <a:pPr/>
              <a:t>11</a:t>
            </a:fld>
            <a:endParaRPr lang="en-US"/>
          </a:p>
        </p:txBody>
      </p:sp>
    </p:spTree>
    <p:extLst>
      <p:ext uri="{BB962C8B-B14F-4D97-AF65-F5344CB8AC3E}">
        <p14:creationId xmlns:p14="http://schemas.microsoft.com/office/powerpoint/2010/main" val="415366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BIBFRAME</a:t>
            </a:r>
            <a:r>
              <a:rPr lang="en-US" baseline="0" dirty="0" smtClean="0"/>
              <a:t> 1.0</a:t>
            </a:r>
          </a:p>
          <a:p>
            <a:r>
              <a:rPr lang="en-US" altLang="en-US" sz="1200" dirty="0" smtClean="0"/>
              <a:t>Creative work-A resource reflecting a conceptual essence of the cataloging item</a:t>
            </a:r>
          </a:p>
          <a:p>
            <a:r>
              <a:rPr lang="en-US" altLang="en-US" sz="1200" dirty="0" smtClean="0"/>
              <a:t>Instance-A resource reflecting an individual, material embodiment of the work</a:t>
            </a:r>
          </a:p>
          <a:p>
            <a:r>
              <a:rPr lang="en-US" altLang="en-US" sz="1200" dirty="0" smtClean="0"/>
              <a:t>Authority-A</a:t>
            </a:r>
            <a:r>
              <a:rPr lang="en-US" sz="1200" dirty="0" smtClean="0"/>
              <a:t> resource reflecting key authority concepts that have defined relationships reflected in the Work and Instance. Examples of Authority Resources include People, Places, Topics, Organizations, etc.</a:t>
            </a:r>
            <a:endParaRPr lang="en-US" altLang="en-US" sz="1200" dirty="0" smtClean="0"/>
          </a:p>
          <a:p>
            <a:r>
              <a:rPr lang="en-US" altLang="en-US" sz="1200" dirty="0" smtClean="0"/>
              <a:t>Annotation-A resource that decorates other BIBFRAME resources with additional information (Library Holdings information, cover art and reviews)] </a:t>
            </a:r>
            <a:r>
              <a:rPr lang="en-US" altLang="en-US" sz="1050" dirty="0" smtClean="0"/>
              <a:t>(http://www.loc.gov/bibframe/pdf/marcld-report-11-21-2012.pdf</a:t>
            </a:r>
          </a:p>
          <a:p>
            <a:endParaRPr lang="en-US" altLang="en-US" sz="1050" dirty="0" smtClean="0"/>
          </a:p>
          <a:p>
            <a:r>
              <a:rPr lang="en-US" altLang="en-US" sz="1050" dirty="0" smtClean="0"/>
              <a:t>BIBFRAME 2.0</a:t>
            </a:r>
          </a:p>
          <a:p>
            <a:endParaRPr lang="en-US" altLang="en-US" sz="1050" dirty="0" smtClean="0"/>
          </a:p>
          <a:p>
            <a:r>
              <a:rPr lang="en-US" sz="1050" b="1" dirty="0" smtClean="0"/>
              <a:t>Work</a:t>
            </a:r>
            <a:r>
              <a:rPr lang="en-US" sz="1050" dirty="0" smtClean="0"/>
              <a:t>.  The highest level of abstraction, a Work, in the BIBFRAME context, reflects the conceptual essence of the cataloged resource:  authors, languages, and what it is about (subjects). </a:t>
            </a:r>
            <a:br>
              <a:rPr lang="en-US" sz="1050" dirty="0" smtClean="0"/>
            </a:br>
            <a:r>
              <a:rPr lang="en-US" sz="1050" b="1" dirty="0" smtClean="0"/>
              <a:t>Instance</a:t>
            </a:r>
            <a:r>
              <a:rPr lang="en-US" sz="1050" dirty="0" smtClean="0"/>
              <a:t>.  A Work may have one or more individual, material embodiments, for example, a particular published form. These are Instances of the Work.  An Instance reflects information such as its publisher, place and date of publication, and format. </a:t>
            </a:r>
            <a:r>
              <a:rPr lang="en-US" sz="1050" b="1" dirty="0" smtClean="0"/>
              <a:t>Item.</a:t>
            </a:r>
            <a:r>
              <a:rPr lang="en-US" sz="1050" dirty="0" smtClean="0"/>
              <a:t>   An item is an actual copy (physical or electronic) of an Instance. It reflects information such as its location (physical or virtual), shelf mark, and barcode.</a:t>
            </a:r>
          </a:p>
          <a:p>
            <a:endParaRPr lang="en-US" altLang="en-US" sz="1050" dirty="0" smtClean="0"/>
          </a:p>
          <a:p>
            <a:r>
              <a:rPr lang="en-US" sz="1050" b="1" dirty="0" smtClean="0"/>
              <a:t>Agents</a:t>
            </a:r>
            <a:r>
              <a:rPr lang="en-US" sz="1050" dirty="0" smtClean="0"/>
              <a:t>:  Agents are people, organizations, jurisdictions, etc., associated with a Work or Instance through roles such as author, editor, artist, photographer, composer, illustrator, etc. </a:t>
            </a:r>
            <a:r>
              <a:rPr lang="en-US" sz="1050" b="1" dirty="0" smtClean="0"/>
              <a:t>Subjects</a:t>
            </a:r>
            <a:r>
              <a:rPr lang="en-US" sz="1050" dirty="0" smtClean="0"/>
              <a:t>:  A Work might be “about” one or more concepts. Such a concept is said to be a “subject” of the Work. Concepts that may be subjects include topics, places, temporal expressions, events, works, instances, items, agents, etc. </a:t>
            </a:r>
            <a:r>
              <a:rPr lang="en-US" sz="1050" b="1" dirty="0" smtClean="0"/>
              <a:t>Events</a:t>
            </a:r>
            <a:r>
              <a:rPr lang="en-US" sz="1050" dirty="0" smtClean="0"/>
              <a:t>:  Occurrences, the recording of which may be the content of a Work.</a:t>
            </a:r>
          </a:p>
          <a:p>
            <a:endParaRPr lang="en-US" altLang="en-US" sz="1050" dirty="0" smtClean="0"/>
          </a:p>
          <a:p>
            <a:r>
              <a:rPr lang="en-US" sz="1050" dirty="0" smtClean="0"/>
              <a:t>he BIBFRAME vocabulary consists of RDF classes and properties.  Classes include the three core classes listed above as well as various additional classes, many of which are subclasses of the core classes.  Properties describe characteristics of the resource being described as well as relationships among resources. For example: one Work might be a “translation of” another Work; an Instance may be an “instance of” a particular BIBFRAME Work.  Other properties describe attributes of Works and Instances.  For example: the BIBFRAME property “subject” expresses an important attribute of a Work (what the Work is about), and the property “extent” (e.g. number) expresses an attribute of an Instance.</a:t>
            </a:r>
            <a:endParaRPr lang="en-US" altLang="en-US" sz="1050" dirty="0" smtClean="0"/>
          </a:p>
          <a:p>
            <a:endParaRPr lang="en-US" dirty="0"/>
          </a:p>
        </p:txBody>
      </p:sp>
      <p:sp>
        <p:nvSpPr>
          <p:cNvPr id="4" name="Slide Number Placeholder 3"/>
          <p:cNvSpPr>
            <a:spLocks noGrp="1"/>
          </p:cNvSpPr>
          <p:nvPr>
            <p:ph type="sldNum" sz="quarter" idx="10"/>
          </p:nvPr>
        </p:nvSpPr>
        <p:spPr/>
        <p:txBody>
          <a:bodyPr/>
          <a:lstStyle/>
          <a:p>
            <a:fld id="{71BA83DD-0D36-4CA2-895B-D4B09E09672C}" type="slidenum">
              <a:rPr lang="en-US" smtClean="0"/>
              <a:pPr/>
              <a:t>12</a:t>
            </a:fld>
            <a:endParaRPr lang="en-US"/>
          </a:p>
        </p:txBody>
      </p:sp>
    </p:spTree>
    <p:extLst>
      <p:ext uri="{BB962C8B-B14F-4D97-AF65-F5344CB8AC3E}">
        <p14:creationId xmlns:p14="http://schemas.microsoft.com/office/powerpoint/2010/main" val="80529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a:t>
            </a:r>
          </a:p>
          <a:p>
            <a:endParaRPr lang="en-US" dirty="0" smtClean="0"/>
          </a:p>
          <a:p>
            <a:r>
              <a:rPr lang="en-US" dirty="0" smtClean="0"/>
              <a:t>Bible</a:t>
            </a:r>
          </a:p>
          <a:p>
            <a:endParaRPr lang="en-US" dirty="0" smtClean="0"/>
          </a:p>
          <a:p>
            <a:r>
              <a:rPr lang="en-US" dirty="0" smtClean="0"/>
              <a:t>Mark twain</a:t>
            </a:r>
            <a:endParaRPr lang="en-US" dirty="0"/>
          </a:p>
        </p:txBody>
      </p:sp>
      <p:sp>
        <p:nvSpPr>
          <p:cNvPr id="4" name="Slide Number Placeholder 3"/>
          <p:cNvSpPr>
            <a:spLocks noGrp="1"/>
          </p:cNvSpPr>
          <p:nvPr>
            <p:ph type="sldNum" sz="quarter" idx="10"/>
          </p:nvPr>
        </p:nvSpPr>
        <p:spPr/>
        <p:txBody>
          <a:bodyPr/>
          <a:lstStyle/>
          <a:p>
            <a:fld id="{71BA83DD-0D36-4CA2-895B-D4B09E09672C}" type="slidenum">
              <a:rPr lang="en-US" smtClean="0"/>
              <a:pPr/>
              <a:t>15</a:t>
            </a:fld>
            <a:endParaRPr lang="en-US"/>
          </a:p>
        </p:txBody>
      </p:sp>
    </p:spTree>
    <p:extLst>
      <p:ext uri="{BB962C8B-B14F-4D97-AF65-F5344CB8AC3E}">
        <p14:creationId xmlns:p14="http://schemas.microsoft.com/office/powerpoint/2010/main" val="52896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service-</a:t>
            </a:r>
          </a:p>
          <a:p>
            <a:r>
              <a:rPr lang="en-US" dirty="0" smtClean="0"/>
              <a:t>Transformation service-Submit your own MARC Bibliographic records (as MARC/XML) and view them as BIBFRAME resources in Exhibit. The resulting data are also available for download.</a:t>
            </a:r>
            <a:endParaRPr lang="en-US" dirty="0"/>
          </a:p>
        </p:txBody>
      </p:sp>
      <p:sp>
        <p:nvSpPr>
          <p:cNvPr id="4" name="Slide Number Placeholder 3"/>
          <p:cNvSpPr>
            <a:spLocks noGrp="1"/>
          </p:cNvSpPr>
          <p:nvPr>
            <p:ph type="sldNum" sz="quarter" idx="10"/>
          </p:nvPr>
        </p:nvSpPr>
        <p:spPr/>
        <p:txBody>
          <a:bodyPr/>
          <a:lstStyle/>
          <a:p>
            <a:fld id="{71BA83DD-0D36-4CA2-895B-D4B09E09672C}" type="slidenum">
              <a:rPr lang="en-US" smtClean="0"/>
              <a:pPr/>
              <a:t>18</a:t>
            </a:fld>
            <a:endParaRPr lang="en-US"/>
          </a:p>
        </p:txBody>
      </p:sp>
    </p:spTree>
    <p:extLst>
      <p:ext uri="{BB962C8B-B14F-4D97-AF65-F5344CB8AC3E}">
        <p14:creationId xmlns:p14="http://schemas.microsoft.com/office/powerpoint/2010/main" val="96263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A83DD-0D36-4CA2-895B-D4B09E09672C}" type="slidenum">
              <a:rPr lang="en-US" smtClean="0"/>
              <a:pPr/>
              <a:t>45</a:t>
            </a:fld>
            <a:endParaRPr lang="en-US"/>
          </a:p>
        </p:txBody>
      </p:sp>
    </p:spTree>
    <p:extLst>
      <p:ext uri="{BB962C8B-B14F-4D97-AF65-F5344CB8AC3E}">
        <p14:creationId xmlns:p14="http://schemas.microsoft.com/office/powerpoint/2010/main" val="392683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organization has been working to expand Schema.org vocabularies to better accommodate library data.</a:t>
            </a:r>
          </a:p>
          <a:p>
            <a:endParaRPr lang="en-US" dirty="0" smtClean="0"/>
          </a:p>
          <a:p>
            <a:r>
              <a:rPr lang="en-US" dirty="0" smtClean="0"/>
              <a:t>To that end, OCLC has been centrally involved with the World Wide Web Consortium’s (W3C) </a:t>
            </a:r>
            <a:r>
              <a:rPr lang="en-US" dirty="0" smtClean="0">
                <a:hlinkClick r:id="rId3"/>
              </a:rPr>
              <a:t>Schema Bib Extend</a:t>
            </a:r>
            <a:r>
              <a:rPr lang="en-US" dirty="0" smtClean="0"/>
              <a:t> community group that aims to expand schema.org markup language to include additional bibliographic information and other data used by libraries.</a:t>
            </a:r>
            <a:endParaRPr lang="en-US" dirty="0"/>
          </a:p>
        </p:txBody>
      </p:sp>
      <p:sp>
        <p:nvSpPr>
          <p:cNvPr id="4" name="Slide Number Placeholder 3"/>
          <p:cNvSpPr>
            <a:spLocks noGrp="1"/>
          </p:cNvSpPr>
          <p:nvPr>
            <p:ph type="sldNum" sz="quarter" idx="10"/>
          </p:nvPr>
        </p:nvSpPr>
        <p:spPr/>
        <p:txBody>
          <a:bodyPr/>
          <a:lstStyle/>
          <a:p>
            <a:fld id="{71BA83DD-0D36-4CA2-895B-D4B09E09672C}" type="slidenum">
              <a:rPr lang="en-US" smtClean="0"/>
              <a:pPr/>
              <a:t>48</a:t>
            </a:fld>
            <a:endParaRPr lang="en-US"/>
          </a:p>
        </p:txBody>
      </p:sp>
    </p:spTree>
    <p:extLst>
      <p:ext uri="{BB962C8B-B14F-4D97-AF65-F5344CB8AC3E}">
        <p14:creationId xmlns:p14="http://schemas.microsoft.com/office/powerpoint/2010/main" val="361839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95DCC-D112-4885-B4B5-12DC79075260}" type="slidenum">
              <a:rPr lang="en-US"/>
              <a:pPr/>
              <a:t>51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00730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66800" y="3048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r">
              <a:defRPr sz="3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066800" y="9906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148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46038"/>
            <a:ext cx="2076450" cy="5348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46038"/>
            <a:ext cx="6076950" cy="5348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527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379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7804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5240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524000"/>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364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574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816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83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910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38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460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66800" y="1524000"/>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indexdata.com/mp-sparql" TargetMode="External"/><Relationship Id="rId3" Type="http://schemas.openxmlformats.org/officeDocument/2006/relationships/hyperlink" Target="http://bibframe.org/tools/editor/" TargetMode="External"/><Relationship Id="rId7" Type="http://schemas.openxmlformats.org/officeDocument/2006/relationships/hyperlink" Target="http://www.indexdata.com/mp-xque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ithub.com/lcnetdev/profile-edit" TargetMode="External"/><Relationship Id="rId11" Type="http://schemas.openxmlformats.org/officeDocument/2006/relationships/hyperlink" Target="http://bibframe.org/tools/transform/start" TargetMode="External"/><Relationship Id="rId5" Type="http://schemas.openxmlformats.org/officeDocument/2006/relationships/hyperlink" Target="http://bibframe.org/profile-edit/#/profile/list" TargetMode="External"/><Relationship Id="rId10" Type="http://schemas.openxmlformats.org/officeDocument/2006/relationships/hyperlink" Target="https://github.com/lcnetdev/marc2bibframe" TargetMode="External"/><Relationship Id="rId4" Type="http://schemas.openxmlformats.org/officeDocument/2006/relationships/hyperlink" Target="https://github.com/lcnetdev/bfe/" TargetMode="External"/><Relationship Id="rId9" Type="http://schemas.openxmlformats.org/officeDocument/2006/relationships/hyperlink" Target="http://bibframe.org/tools/compa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oc.gov/bibframe/docs/bibframe2-model.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eareinflux.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github.com/jermnelson/bibframe-catalog" TargetMode="External"/><Relationship Id="rId4" Type="http://schemas.openxmlformats.org/officeDocument/2006/relationships/hyperlink" Target="http://bibcat.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dexdata.com/mp-sparql" TargetMode="External"/><Relationship Id="rId2" Type="http://schemas.openxmlformats.org/officeDocument/2006/relationships/hyperlink" Target="http://www.indexdata.com/mp-xquer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bibframe.org/tools/compa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bibframe.org/tools/transform/star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bibframe.org/tools/transform/star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bibframe.org/tools/transform/star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if.library.illinois.edu/bibframe/html/7578470.html" TargetMode="External"/><Relationship Id="rId2" Type="http://schemas.openxmlformats.org/officeDocument/2006/relationships/hyperlink" Target="http://sif.library.illinois.edu/bibframe/search.ph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nfotoday.com/cilmag/dec14/Breeding--Library-Technology-Forecast-for-2015-and-Beyond.shtml" TargetMode="External"/><Relationship Id="rId2" Type="http://schemas.openxmlformats.org/officeDocument/2006/relationships/hyperlink" Target="http://www.loc.gov/bibframe/faq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library.link/" TargetMode="External"/><Relationship Id="rId7" Type="http://schemas.openxmlformats.org/officeDocument/2006/relationships/image" Target="../media/image22.jpg"/><Relationship Id="rId2" Type="http://schemas.openxmlformats.org/officeDocument/2006/relationships/hyperlink" Target="http://www.libhub.org/"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editor.bibframe.zepheira.com/static/"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bibliograph.ne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daregister.info/" TargetMode="External"/><Relationship Id="rId2" Type="http://schemas.openxmlformats.org/officeDocument/2006/relationships/hyperlink" Target="http://rdvocab.inf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3505200" y="2895600"/>
            <a:ext cx="5638800" cy="1676400"/>
          </a:xfrm>
        </p:spPr>
        <p:txBody>
          <a:bodyPr/>
          <a:lstStyle/>
          <a:p>
            <a:r>
              <a:rPr lang="en-US" sz="1800" dirty="0" smtClean="0"/>
              <a:t>New Jersey Library Association Annual Conference</a:t>
            </a:r>
          </a:p>
          <a:p>
            <a:r>
              <a:rPr lang="en-US" sz="1800" dirty="0" smtClean="0"/>
              <a:t>May 17, 2016</a:t>
            </a:r>
          </a:p>
          <a:p>
            <a:endParaRPr lang="en-US" sz="1400" dirty="0" smtClean="0"/>
          </a:p>
          <a:p>
            <a:r>
              <a:rPr lang="en-US" sz="1400" dirty="0" smtClean="0"/>
              <a:t>Sharon Q. Yang, Rider University</a:t>
            </a:r>
          </a:p>
          <a:p>
            <a:r>
              <a:rPr lang="en-US" sz="1400" dirty="0" smtClean="0"/>
              <a:t>Yan Yi </a:t>
            </a:r>
            <a:r>
              <a:rPr lang="en-US" sz="1400" dirty="0"/>
              <a:t>Lee, Wagner College</a:t>
            </a:r>
          </a:p>
          <a:p>
            <a:endParaRPr lang="en-US" sz="1400" dirty="0" smtClean="0"/>
          </a:p>
          <a:p>
            <a:r>
              <a:rPr lang="en-US" sz="1600" dirty="0" smtClean="0"/>
              <a:t> </a:t>
            </a:r>
            <a:endParaRPr lang="en-US" dirty="0"/>
          </a:p>
        </p:txBody>
      </p:sp>
      <p:sp>
        <p:nvSpPr>
          <p:cNvPr id="2053" name="Rectangle 5"/>
          <p:cNvSpPr>
            <a:spLocks noGrp="1" noChangeArrowheads="1"/>
          </p:cNvSpPr>
          <p:nvPr>
            <p:ph type="ctrTitle"/>
          </p:nvPr>
        </p:nvSpPr>
        <p:spPr>
          <a:xfrm>
            <a:off x="990600" y="228600"/>
            <a:ext cx="8077200" cy="1295400"/>
          </a:xfrm>
        </p:spPr>
        <p:txBody>
          <a:bodyPr/>
          <a:lstStyle/>
          <a:p>
            <a:r>
              <a:rPr lang="en-US" sz="2800" dirty="0" smtClean="0"/>
              <a:t>Six </a:t>
            </a:r>
            <a:r>
              <a:rPr lang="en-US" sz="2800" dirty="0"/>
              <a:t>Years after RDA: </a:t>
            </a:r>
            <a:r>
              <a:rPr lang="en-US" sz="2800" dirty="0" smtClean="0"/>
              <a:t>Projects, Initiatives</a:t>
            </a:r>
            <a:r>
              <a:rPr lang="en-US" sz="2800" dirty="0"/>
              <a:t>, </a:t>
            </a:r>
            <a:r>
              <a:rPr lang="en-US" sz="2800" dirty="0" smtClean="0"/>
              <a:t/>
            </a:r>
            <a:br>
              <a:rPr lang="en-US" sz="2800" dirty="0" smtClean="0"/>
            </a:br>
            <a:r>
              <a:rPr lang="en-US" sz="2800" dirty="0" smtClean="0"/>
              <a:t>Trends, and </a:t>
            </a:r>
            <a:r>
              <a:rPr lang="en-US" sz="2800" dirty="0"/>
              <a:t>Directions</a:t>
            </a:r>
            <a:br>
              <a:rPr lang="en-US" sz="2800" dirty="0"/>
            </a:b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BIBFRAME TOOLS</a:t>
            </a:r>
            <a:endParaRPr lang="en-US" sz="3200" dirty="0"/>
          </a:p>
        </p:txBody>
      </p:sp>
      <p:sp>
        <p:nvSpPr>
          <p:cNvPr id="3" name="Content Placeholder 2"/>
          <p:cNvSpPr>
            <a:spLocks noGrp="1"/>
          </p:cNvSpPr>
          <p:nvPr>
            <p:ph idx="1"/>
          </p:nvPr>
        </p:nvSpPr>
        <p:spPr>
          <a:xfrm>
            <a:off x="990600" y="838200"/>
            <a:ext cx="7315200" cy="5715000"/>
          </a:xfrm>
        </p:spPr>
        <p:txBody>
          <a:bodyPr/>
          <a:lstStyle/>
          <a:p>
            <a:pPr marL="0" indent="0">
              <a:buNone/>
            </a:pPr>
            <a:r>
              <a:rPr lang="en-US" sz="1900" u="sng" dirty="0" smtClean="0">
                <a:solidFill>
                  <a:srgbClr val="000000"/>
                </a:solidFill>
              </a:rPr>
              <a:t>Cataloging</a:t>
            </a:r>
          </a:p>
          <a:p>
            <a:pPr marL="685800" lvl="1"/>
            <a:r>
              <a:rPr lang="en-US" sz="1900" dirty="0" smtClean="0">
                <a:solidFill>
                  <a:srgbClr val="000000"/>
                </a:solidFill>
              </a:rPr>
              <a:t>BIBFRAME Editor 1.0 – 2013 (</a:t>
            </a:r>
            <a:r>
              <a:rPr lang="en-US" sz="1900" dirty="0" smtClean="0">
                <a:solidFill>
                  <a:srgbClr val="000000"/>
                </a:solidFill>
                <a:hlinkClick r:id="rId3"/>
              </a:rPr>
              <a:t>demo</a:t>
            </a:r>
            <a:r>
              <a:rPr lang="en-US" sz="1900" dirty="0" smtClean="0">
                <a:solidFill>
                  <a:srgbClr val="000000"/>
                </a:solidFill>
              </a:rPr>
              <a:t>)</a:t>
            </a:r>
          </a:p>
          <a:p>
            <a:pPr marL="685800" lvl="1"/>
            <a:r>
              <a:rPr lang="en-US" sz="1900" dirty="0" smtClean="0">
                <a:solidFill>
                  <a:srgbClr val="000000"/>
                </a:solidFill>
              </a:rPr>
              <a:t>BIBFRAME Editor 2.0 - April 2016 (</a:t>
            </a:r>
            <a:r>
              <a:rPr lang="en-US" sz="1900" dirty="0" smtClean="0">
                <a:solidFill>
                  <a:srgbClr val="000000"/>
                </a:solidFill>
                <a:hlinkClick r:id="rId4"/>
              </a:rPr>
              <a:t>download</a:t>
            </a:r>
            <a:r>
              <a:rPr lang="en-US" sz="1900" dirty="0" smtClean="0">
                <a:solidFill>
                  <a:srgbClr val="000000"/>
                </a:solidFill>
              </a:rPr>
              <a:t>)</a:t>
            </a:r>
          </a:p>
          <a:p>
            <a:pPr marL="685800" lvl="1"/>
            <a:r>
              <a:rPr lang="en-US" sz="1900" dirty="0" smtClean="0">
                <a:solidFill>
                  <a:srgbClr val="000000"/>
                </a:solidFill>
              </a:rPr>
              <a:t>BIBFRAME Profile Editor (</a:t>
            </a:r>
            <a:r>
              <a:rPr lang="en-US" sz="1900" dirty="0" smtClean="0">
                <a:solidFill>
                  <a:srgbClr val="000000"/>
                </a:solidFill>
                <a:hlinkClick r:id="rId5"/>
              </a:rPr>
              <a:t>demo</a:t>
            </a:r>
            <a:r>
              <a:rPr lang="en-US" sz="1900" dirty="0" smtClean="0">
                <a:solidFill>
                  <a:srgbClr val="000000"/>
                </a:solidFill>
              </a:rPr>
              <a:t> and </a:t>
            </a:r>
            <a:r>
              <a:rPr lang="en-US" sz="1900" dirty="0" smtClean="0">
                <a:solidFill>
                  <a:srgbClr val="000000"/>
                </a:solidFill>
                <a:hlinkClick r:id="rId6"/>
              </a:rPr>
              <a:t>download</a:t>
            </a:r>
            <a:r>
              <a:rPr lang="en-US" sz="1900" dirty="0" smtClean="0">
                <a:solidFill>
                  <a:srgbClr val="000000"/>
                </a:solidFill>
              </a:rPr>
              <a:t>)</a:t>
            </a:r>
          </a:p>
          <a:p>
            <a:pPr marL="0" indent="0">
              <a:buNone/>
            </a:pPr>
            <a:r>
              <a:rPr lang="en-US" sz="1900" u="sng" dirty="0">
                <a:solidFill>
                  <a:srgbClr val="000000"/>
                </a:solidFill>
              </a:rPr>
              <a:t>Storage</a:t>
            </a:r>
          </a:p>
          <a:p>
            <a:pPr lvl="1"/>
            <a:r>
              <a:rPr lang="en-US" sz="1900" dirty="0" err="1" smtClean="0">
                <a:solidFill>
                  <a:srgbClr val="000000"/>
                </a:solidFill>
              </a:rPr>
              <a:t>Fuseki</a:t>
            </a:r>
            <a:r>
              <a:rPr lang="en-US" sz="1900" dirty="0" smtClean="0">
                <a:solidFill>
                  <a:srgbClr val="000000"/>
                </a:solidFill>
              </a:rPr>
              <a:t>, an open source </a:t>
            </a:r>
            <a:r>
              <a:rPr lang="en-US" sz="1900" dirty="0" err="1" smtClean="0">
                <a:solidFill>
                  <a:srgbClr val="000000"/>
                </a:solidFill>
              </a:rPr>
              <a:t>triplestore</a:t>
            </a:r>
            <a:endParaRPr lang="en-US" sz="1900" dirty="0">
              <a:solidFill>
                <a:srgbClr val="000000"/>
              </a:solidFill>
            </a:endParaRPr>
          </a:p>
          <a:p>
            <a:pPr marL="0" indent="0">
              <a:buNone/>
            </a:pPr>
            <a:r>
              <a:rPr lang="en-US" sz="1900" u="sng" dirty="0" smtClean="0">
                <a:solidFill>
                  <a:srgbClr val="000000"/>
                </a:solidFill>
              </a:rPr>
              <a:t>Display/Search</a:t>
            </a:r>
            <a:endParaRPr lang="en-US" sz="1900" u="sng" dirty="0">
              <a:solidFill>
                <a:srgbClr val="000000"/>
              </a:solidFill>
            </a:endParaRPr>
          </a:p>
          <a:p>
            <a:pPr lvl="1"/>
            <a:r>
              <a:rPr lang="en-US" sz="1900" dirty="0">
                <a:solidFill>
                  <a:srgbClr val="000000"/>
                </a:solidFill>
              </a:rPr>
              <a:t>BIBFRAME Catalog </a:t>
            </a:r>
            <a:r>
              <a:rPr lang="en-US" sz="1900" dirty="0" smtClean="0">
                <a:solidFill>
                  <a:srgbClr val="000000"/>
                </a:solidFill>
              </a:rPr>
              <a:t>(demo &amp; download)</a:t>
            </a:r>
          </a:p>
          <a:p>
            <a:pPr lvl="1"/>
            <a:r>
              <a:rPr lang="en-US" sz="1900" dirty="0" err="1" smtClean="0">
                <a:solidFill>
                  <a:srgbClr val="000000"/>
                </a:solidFill>
              </a:rPr>
              <a:t>Metaproxy-Xquery</a:t>
            </a:r>
            <a:r>
              <a:rPr lang="en-US" sz="1900" dirty="0" smtClean="0">
                <a:solidFill>
                  <a:srgbClr val="000000"/>
                </a:solidFill>
              </a:rPr>
              <a:t> (</a:t>
            </a:r>
            <a:r>
              <a:rPr lang="en-US" sz="1900" dirty="0" smtClean="0">
                <a:solidFill>
                  <a:srgbClr val="000000"/>
                </a:solidFill>
                <a:hlinkClick r:id="rId7"/>
              </a:rPr>
              <a:t>download</a:t>
            </a:r>
            <a:r>
              <a:rPr lang="en-US" sz="1900" dirty="0" smtClean="0">
                <a:solidFill>
                  <a:srgbClr val="000000"/>
                </a:solidFill>
              </a:rPr>
              <a:t>)</a:t>
            </a:r>
            <a:endParaRPr lang="en-US" sz="1900" dirty="0">
              <a:solidFill>
                <a:srgbClr val="000000"/>
              </a:solidFill>
            </a:endParaRPr>
          </a:p>
          <a:p>
            <a:pPr lvl="1"/>
            <a:r>
              <a:rPr lang="en-US" sz="1900" dirty="0" err="1" smtClean="0">
                <a:solidFill>
                  <a:srgbClr val="000000"/>
                </a:solidFill>
              </a:rPr>
              <a:t>Metaproxy</a:t>
            </a:r>
            <a:r>
              <a:rPr lang="en-US" sz="1900" dirty="0" smtClean="0">
                <a:solidFill>
                  <a:srgbClr val="000000"/>
                </a:solidFill>
              </a:rPr>
              <a:t>-SPARQL (</a:t>
            </a:r>
            <a:r>
              <a:rPr lang="en-US" sz="1900" dirty="0" smtClean="0">
                <a:solidFill>
                  <a:srgbClr val="000000"/>
                </a:solidFill>
                <a:hlinkClick r:id="rId8"/>
              </a:rPr>
              <a:t>download</a:t>
            </a:r>
            <a:r>
              <a:rPr lang="en-US" sz="1900" dirty="0" smtClean="0">
                <a:solidFill>
                  <a:srgbClr val="000000"/>
                </a:solidFill>
              </a:rPr>
              <a:t>)</a:t>
            </a:r>
            <a:endParaRPr lang="en-US" sz="1900" dirty="0">
              <a:solidFill>
                <a:srgbClr val="000000"/>
              </a:solidFill>
            </a:endParaRPr>
          </a:p>
          <a:p>
            <a:pPr marL="0" indent="0">
              <a:buNone/>
            </a:pPr>
            <a:r>
              <a:rPr lang="en-US" sz="1900" u="sng" dirty="0" smtClean="0">
                <a:solidFill>
                  <a:srgbClr val="000000"/>
                </a:solidFill>
              </a:rPr>
              <a:t>Transformation </a:t>
            </a:r>
            <a:r>
              <a:rPr lang="en-US" sz="1900" u="sng" dirty="0">
                <a:solidFill>
                  <a:srgbClr val="000000"/>
                </a:solidFill>
              </a:rPr>
              <a:t>tools</a:t>
            </a:r>
          </a:p>
          <a:p>
            <a:pPr lvl="1" indent="-342900"/>
            <a:r>
              <a:rPr lang="en-US" sz="1900" dirty="0">
                <a:solidFill>
                  <a:srgbClr val="000000"/>
                </a:solidFill>
              </a:rPr>
              <a:t>Comparison </a:t>
            </a:r>
            <a:r>
              <a:rPr lang="en-US" sz="1900" dirty="0" smtClean="0">
                <a:solidFill>
                  <a:srgbClr val="000000"/>
                </a:solidFill>
              </a:rPr>
              <a:t>service (</a:t>
            </a:r>
            <a:r>
              <a:rPr lang="en-US" sz="1900" dirty="0" smtClean="0">
                <a:solidFill>
                  <a:srgbClr val="000000"/>
                </a:solidFill>
                <a:hlinkClick r:id="rId9"/>
              </a:rPr>
              <a:t>demo</a:t>
            </a:r>
            <a:r>
              <a:rPr lang="en-US" sz="1900" dirty="0" smtClean="0">
                <a:solidFill>
                  <a:srgbClr val="000000"/>
                </a:solidFill>
              </a:rPr>
              <a:t> &amp; </a:t>
            </a:r>
            <a:r>
              <a:rPr lang="en-US" sz="1900" dirty="0" smtClean="0">
                <a:solidFill>
                  <a:srgbClr val="000000"/>
                </a:solidFill>
                <a:hlinkClick r:id="rId10"/>
              </a:rPr>
              <a:t>download</a:t>
            </a:r>
            <a:r>
              <a:rPr lang="en-US" sz="1900" dirty="0" smtClean="0">
                <a:solidFill>
                  <a:srgbClr val="000000"/>
                </a:solidFill>
              </a:rPr>
              <a:t>)</a:t>
            </a:r>
            <a:endParaRPr lang="en-US" sz="1900" dirty="0">
              <a:solidFill>
                <a:srgbClr val="000000"/>
              </a:solidFill>
            </a:endParaRPr>
          </a:p>
          <a:p>
            <a:pPr lvl="1" indent="-342900"/>
            <a:r>
              <a:rPr lang="en-US" sz="1900" dirty="0">
                <a:solidFill>
                  <a:srgbClr val="000000"/>
                </a:solidFill>
              </a:rPr>
              <a:t>Transformation </a:t>
            </a:r>
            <a:r>
              <a:rPr lang="en-US" sz="1900" dirty="0" smtClean="0">
                <a:solidFill>
                  <a:srgbClr val="000000"/>
                </a:solidFill>
              </a:rPr>
              <a:t>service (</a:t>
            </a:r>
            <a:r>
              <a:rPr lang="en-US" sz="1900" dirty="0" smtClean="0">
                <a:solidFill>
                  <a:srgbClr val="000000"/>
                </a:solidFill>
                <a:hlinkClick r:id="rId11"/>
              </a:rPr>
              <a:t>demo</a:t>
            </a:r>
            <a:r>
              <a:rPr lang="en-US" sz="1900" dirty="0" smtClean="0">
                <a:solidFill>
                  <a:srgbClr val="000000"/>
                </a:solidFill>
              </a:rPr>
              <a:t> &amp; </a:t>
            </a:r>
            <a:r>
              <a:rPr lang="en-US" sz="1900" dirty="0" smtClean="0">
                <a:solidFill>
                  <a:srgbClr val="000000"/>
                </a:solidFill>
                <a:hlinkClick r:id="rId10"/>
              </a:rPr>
              <a:t>download</a:t>
            </a:r>
            <a:r>
              <a:rPr lang="en-US" sz="1900" dirty="0" smtClean="0">
                <a:solidFill>
                  <a:srgbClr val="000000"/>
                </a:solidFill>
              </a:rPr>
              <a:t>)</a:t>
            </a:r>
            <a:endParaRPr lang="en-US" sz="1900" dirty="0">
              <a:solidFill>
                <a:srgbClr val="000000"/>
              </a:solidFill>
            </a:endParaRPr>
          </a:p>
          <a:p>
            <a:pPr lvl="1" indent="-342900"/>
            <a:r>
              <a:rPr lang="en-US" sz="1900" dirty="0" smtClean="0">
                <a:solidFill>
                  <a:srgbClr val="000000"/>
                </a:solidFill>
              </a:rPr>
              <a:t>From BIBFRAME to MARC (to be developed)</a:t>
            </a:r>
            <a:endParaRPr lang="en-US" sz="1900" dirty="0">
              <a:solidFill>
                <a:srgbClr val="000000"/>
              </a:solidFill>
            </a:endParaRPr>
          </a:p>
          <a:p>
            <a:endParaRPr lang="en-US" sz="1900" dirty="0">
              <a:solidFill>
                <a:srgbClr val="000000"/>
              </a:solidFill>
            </a:endParaRPr>
          </a:p>
          <a:p>
            <a:pPr marL="285750"/>
            <a:endParaRPr lang="en-US" sz="2400" dirty="0">
              <a:solidFill>
                <a:srgbClr val="000000"/>
              </a:solidFill>
            </a:endParaRPr>
          </a:p>
          <a:p>
            <a:pPr marL="685800" lvl="1"/>
            <a:endParaRPr lang="en-US" sz="2000" dirty="0" smtClean="0">
              <a:solidFill>
                <a:srgbClr val="000000"/>
              </a:solidFill>
            </a:endParaRPr>
          </a:p>
          <a:p>
            <a:pPr marL="685800" lvl="1"/>
            <a:endParaRPr lang="en-US" sz="2000" dirty="0" smtClean="0">
              <a:solidFill>
                <a:srgbClr val="000000"/>
              </a:solidFill>
            </a:endParaRPr>
          </a:p>
          <a:p>
            <a:pPr lvl="1" indent="-342900"/>
            <a:endParaRPr lang="en-US" sz="2000" dirty="0">
              <a:solidFill>
                <a:srgbClr val="000000"/>
              </a:solidFill>
            </a:endParaRPr>
          </a:p>
          <a:p>
            <a:endParaRPr lang="en-US" sz="2400" dirty="0"/>
          </a:p>
          <a:p>
            <a:endParaRPr lang="en-US" sz="2400" dirty="0"/>
          </a:p>
        </p:txBody>
      </p:sp>
    </p:spTree>
    <p:extLst>
      <p:ext uri="{BB962C8B-B14F-4D97-AF65-F5344CB8AC3E}">
        <p14:creationId xmlns:p14="http://schemas.microsoft.com/office/powerpoint/2010/main" val="920828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BIBFRAME Editor 2.0 </a:t>
            </a:r>
            <a:endParaRPr lang="en-US" sz="32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9400" y="1371600"/>
            <a:ext cx="3704076"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200" y="5977354"/>
            <a:ext cx="5638800" cy="338554"/>
          </a:xfrm>
          <a:prstGeom prst="rect">
            <a:avLst/>
          </a:prstGeom>
        </p:spPr>
        <p:txBody>
          <a:bodyPr wrap="square">
            <a:spAutoFit/>
          </a:bodyPr>
          <a:lstStyle/>
          <a:p>
            <a:r>
              <a:rPr lang="en-US" sz="1600" dirty="0">
                <a:hlinkClick r:id="rId4"/>
              </a:rPr>
              <a:t>https://www.loc.gov/bibframe/docs/bibframe2-model.html</a:t>
            </a:r>
            <a:endParaRPr lang="en-US" sz="1600" dirty="0"/>
          </a:p>
        </p:txBody>
      </p:sp>
    </p:spTree>
    <p:extLst>
      <p:ext uri="{BB962C8B-B14F-4D97-AF65-F5344CB8AC3E}">
        <p14:creationId xmlns:p14="http://schemas.microsoft.com/office/powerpoint/2010/main" val="674808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lstStyle/>
          <a:p>
            <a:r>
              <a:rPr lang="en-US" sz="3200" dirty="0" smtClean="0"/>
              <a:t>BIBFRAME Editor 1.0 vs. 2.0</a:t>
            </a:r>
            <a:endParaRPr lang="en-US" sz="3200" dirty="0"/>
          </a:p>
        </p:txBody>
      </p:sp>
      <p:sp>
        <p:nvSpPr>
          <p:cNvPr id="4" name="Text Placeholder 3"/>
          <p:cNvSpPr>
            <a:spLocks noGrp="1"/>
          </p:cNvSpPr>
          <p:nvPr>
            <p:ph type="body" idx="1"/>
          </p:nvPr>
        </p:nvSpPr>
        <p:spPr>
          <a:xfrm>
            <a:off x="1141412" y="1219200"/>
            <a:ext cx="2859088" cy="639762"/>
          </a:xfrm>
        </p:spPr>
        <p:txBody>
          <a:bodyPr/>
          <a:lstStyle/>
          <a:p>
            <a:r>
              <a:rPr lang="en-US" dirty="0" smtClean="0"/>
              <a:t>BIBFRAME 1.0</a:t>
            </a:r>
            <a:endParaRPr lang="en-US" dirty="0"/>
          </a:p>
        </p:txBody>
      </p:sp>
      <p:sp>
        <p:nvSpPr>
          <p:cNvPr id="3" name="Content Placeholder 2"/>
          <p:cNvSpPr>
            <a:spLocks noGrp="1"/>
          </p:cNvSpPr>
          <p:nvPr>
            <p:ph sz="half" idx="2"/>
          </p:nvPr>
        </p:nvSpPr>
        <p:spPr>
          <a:xfrm>
            <a:off x="1219200" y="1981200"/>
            <a:ext cx="3048000" cy="2971800"/>
          </a:xfrm>
          <a:solidFill>
            <a:srgbClr val="FFFFFF"/>
          </a:solidFill>
          <a:ln>
            <a:solidFill>
              <a:schemeClr val="bg1"/>
            </a:solidFill>
          </a:ln>
        </p:spPr>
        <p:txBody>
          <a:bodyPr/>
          <a:lstStyle/>
          <a:p>
            <a:pPr marL="457200" indent="-457200">
              <a:buFont typeface="+mj-lt"/>
              <a:buAutoNum type="arabicPeriod"/>
            </a:pPr>
            <a:r>
              <a:rPr lang="en-US" sz="2000" dirty="0" smtClean="0">
                <a:solidFill>
                  <a:srgbClr val="000000"/>
                </a:solidFill>
              </a:rPr>
              <a:t>Creative Work</a:t>
            </a:r>
          </a:p>
          <a:p>
            <a:pPr marL="457200" indent="-457200">
              <a:buFont typeface="+mj-lt"/>
              <a:buAutoNum type="arabicPeriod"/>
            </a:pPr>
            <a:r>
              <a:rPr lang="en-US" sz="2000" dirty="0" smtClean="0">
                <a:solidFill>
                  <a:srgbClr val="000000"/>
                </a:solidFill>
              </a:rPr>
              <a:t>Instance</a:t>
            </a:r>
          </a:p>
          <a:p>
            <a:pPr marL="457200" indent="-457200">
              <a:buFont typeface="+mj-lt"/>
              <a:buAutoNum type="arabicPeriod"/>
            </a:pPr>
            <a:r>
              <a:rPr lang="en-US" sz="2000" dirty="0" smtClean="0">
                <a:solidFill>
                  <a:srgbClr val="000000"/>
                </a:solidFill>
              </a:rPr>
              <a:t>Authority</a:t>
            </a:r>
          </a:p>
          <a:p>
            <a:pPr marL="457200" indent="-457200">
              <a:buFont typeface="+mj-lt"/>
              <a:buAutoNum type="arabicPeriod"/>
            </a:pPr>
            <a:r>
              <a:rPr lang="en-US" sz="2000" dirty="0" smtClean="0">
                <a:solidFill>
                  <a:srgbClr val="000000"/>
                </a:solidFill>
              </a:rPr>
              <a:t>Annotation</a:t>
            </a:r>
            <a:endParaRPr lang="en-US" sz="2000" dirty="0">
              <a:solidFill>
                <a:srgbClr val="000000"/>
              </a:solidFill>
            </a:endParaRPr>
          </a:p>
        </p:txBody>
      </p:sp>
      <p:sp>
        <p:nvSpPr>
          <p:cNvPr id="5" name="Text Placeholder 4"/>
          <p:cNvSpPr>
            <a:spLocks noGrp="1"/>
          </p:cNvSpPr>
          <p:nvPr>
            <p:ph type="body" sz="quarter" idx="3"/>
          </p:nvPr>
        </p:nvSpPr>
        <p:spPr>
          <a:xfrm>
            <a:off x="4495800" y="1143000"/>
            <a:ext cx="4041775" cy="639762"/>
          </a:xfrm>
        </p:spPr>
        <p:txBody>
          <a:bodyPr/>
          <a:lstStyle/>
          <a:p>
            <a:r>
              <a:rPr lang="en-US" dirty="0" smtClean="0"/>
              <a:t>BIBFRAME 2.0</a:t>
            </a:r>
            <a:endParaRPr lang="en-US" dirty="0"/>
          </a:p>
        </p:txBody>
      </p:sp>
      <p:sp>
        <p:nvSpPr>
          <p:cNvPr id="6" name="Content Placeholder 5"/>
          <p:cNvSpPr>
            <a:spLocks noGrp="1"/>
          </p:cNvSpPr>
          <p:nvPr>
            <p:ph sz="quarter" idx="4"/>
          </p:nvPr>
        </p:nvSpPr>
        <p:spPr>
          <a:xfrm>
            <a:off x="4572000" y="2062956"/>
            <a:ext cx="4041775" cy="2585244"/>
          </a:xfrm>
          <a:noFill/>
          <a:ln>
            <a:noFill/>
          </a:ln>
        </p:spPr>
        <p:txBody>
          <a:bodyPr/>
          <a:lstStyle/>
          <a:p>
            <a:pPr marL="457200" indent="-457200">
              <a:buFont typeface="+mj-lt"/>
              <a:buAutoNum type="arabicPeriod"/>
            </a:pPr>
            <a:r>
              <a:rPr lang="en-US" sz="2000" dirty="0" smtClean="0">
                <a:solidFill>
                  <a:srgbClr val="000000"/>
                </a:solidFill>
              </a:rPr>
              <a:t>Work</a:t>
            </a:r>
          </a:p>
          <a:p>
            <a:pPr marL="457200" indent="-457200">
              <a:buFont typeface="+mj-lt"/>
              <a:buAutoNum type="arabicPeriod"/>
            </a:pPr>
            <a:r>
              <a:rPr lang="en-US" sz="2000" dirty="0" smtClean="0">
                <a:solidFill>
                  <a:srgbClr val="000000"/>
                </a:solidFill>
              </a:rPr>
              <a:t>Instance</a:t>
            </a:r>
          </a:p>
          <a:p>
            <a:pPr marL="457200" indent="-457200">
              <a:buFont typeface="+mj-lt"/>
              <a:buAutoNum type="arabicPeriod"/>
            </a:pPr>
            <a:r>
              <a:rPr lang="en-US" sz="2000" dirty="0" smtClean="0">
                <a:solidFill>
                  <a:srgbClr val="000000"/>
                </a:solidFill>
              </a:rPr>
              <a:t>Item</a:t>
            </a:r>
          </a:p>
          <a:p>
            <a:pPr marL="457200" indent="-457200">
              <a:buFont typeface="+mj-lt"/>
              <a:buAutoNum type="arabicPeriod"/>
            </a:pPr>
            <a:endParaRPr lang="en-US" sz="2000" dirty="0"/>
          </a:p>
          <a:p>
            <a:pPr marL="0" indent="0">
              <a:buNone/>
            </a:pPr>
            <a:endParaRPr lang="en-US" sz="2000" dirty="0" smtClean="0"/>
          </a:p>
          <a:p>
            <a:pPr marL="0" indent="0">
              <a:buNone/>
            </a:pPr>
            <a:r>
              <a:rPr lang="en-US" sz="2000" dirty="0" smtClean="0">
                <a:solidFill>
                  <a:srgbClr val="000000"/>
                </a:solidFill>
              </a:rPr>
              <a:t>Agents, subjects,  and events</a:t>
            </a:r>
          </a:p>
          <a:p>
            <a:endParaRPr lang="en-US" dirty="0"/>
          </a:p>
        </p:txBody>
      </p:sp>
      <p:cxnSp>
        <p:nvCxnSpPr>
          <p:cNvPr id="8" name="Straight Arrow Connector 7"/>
          <p:cNvCxnSpPr/>
          <p:nvPr/>
        </p:nvCxnSpPr>
        <p:spPr bwMode="auto">
          <a:xfrm flipV="1">
            <a:off x="3733800" y="3810000"/>
            <a:ext cx="1524000" cy="1219200"/>
          </a:xfrm>
          <a:prstGeom prst="straightConnector1">
            <a:avLst/>
          </a:prstGeom>
          <a:gradFill rotWithShape="1">
            <a:gsLst>
              <a:gs pos="0">
                <a:schemeClr val="bg2">
                  <a:gamma/>
                  <a:tint val="26667"/>
                  <a:invGamma/>
                </a:schemeClr>
              </a:gs>
              <a:gs pos="100000">
                <a:schemeClr val="bg2">
                  <a:alpha val="14999"/>
                </a:schemeClr>
              </a:gs>
            </a:gsLst>
            <a:lin ang="5400000" scaled="1"/>
          </a:gra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2362200" y="5181600"/>
            <a:ext cx="533400" cy="3048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3886200" y="3810000"/>
            <a:ext cx="1371600" cy="12192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4267200" y="4648200"/>
            <a:ext cx="914400" cy="914400"/>
          </a:xfrm>
          <a:prstGeom prst="lin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V="1">
            <a:off x="3733800" y="5029200"/>
            <a:ext cx="533400" cy="152400"/>
          </a:xfrm>
          <a:prstGeom prst="straightConnector1">
            <a:avLst/>
          </a:prstGeom>
          <a:gradFill rotWithShape="1">
            <a:gsLst>
              <a:gs pos="0">
                <a:schemeClr val="bg2">
                  <a:gamma/>
                  <a:tint val="26667"/>
                  <a:invGamma/>
                </a:schemeClr>
              </a:gs>
              <a:gs pos="100000">
                <a:schemeClr val="bg2">
                  <a:alpha val="14999"/>
                </a:schemeClr>
              </a:gs>
            </a:gsLst>
            <a:lin ang="5400000" scaled="1"/>
          </a:gra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p:nvPr/>
        </p:nvCxnSpPr>
        <p:spPr bwMode="auto">
          <a:xfrm flipV="1">
            <a:off x="3733800" y="3581400"/>
            <a:ext cx="1447800" cy="1219200"/>
          </a:xfrm>
          <a:prstGeom prst="straightConnector1">
            <a:avLst/>
          </a:prstGeom>
          <a:gradFill rotWithShape="1">
            <a:gsLst>
              <a:gs pos="0">
                <a:schemeClr val="bg2">
                  <a:gamma/>
                  <a:tint val="26667"/>
                  <a:invGamma/>
                </a:schemeClr>
              </a:gs>
              <a:gs pos="100000">
                <a:schemeClr val="bg2">
                  <a:alpha val="14999"/>
                </a:schemeClr>
              </a:gs>
            </a:gsLst>
            <a:lin ang="5400000" scaled="1"/>
          </a:gradFill>
          <a:ln>
            <a:noFill/>
            <a:tailEnd type="triangle"/>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0138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BIBFRAME Editor 1.0</a:t>
            </a:r>
            <a:endParaRPr lang="en-US"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696200" cy="367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79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BIBFRAME Data Storage</a:t>
            </a:r>
            <a:endParaRPr lang="en-US" sz="3200" dirty="0"/>
          </a:p>
        </p:txBody>
      </p:sp>
      <p:sp>
        <p:nvSpPr>
          <p:cNvPr id="3" name="Content Placeholder 2"/>
          <p:cNvSpPr>
            <a:spLocks noGrp="1"/>
          </p:cNvSpPr>
          <p:nvPr>
            <p:ph idx="1"/>
          </p:nvPr>
        </p:nvSpPr>
        <p:spPr>
          <a:xfrm>
            <a:off x="1066800" y="1524000"/>
            <a:ext cx="7315200" cy="4343400"/>
          </a:xfrm>
        </p:spPr>
        <p:txBody>
          <a:bodyPr/>
          <a:lstStyle/>
          <a:p>
            <a:r>
              <a:rPr lang="en-US" sz="2400" dirty="0"/>
              <a:t>BIBFRAME produces RDF triples</a:t>
            </a:r>
          </a:p>
          <a:p>
            <a:r>
              <a:rPr lang="en-US" sz="2400" dirty="0" err="1" smtClean="0"/>
              <a:t>Fuseki</a:t>
            </a:r>
            <a:r>
              <a:rPr lang="en-US" sz="2400" dirty="0" smtClean="0"/>
              <a:t>/Apache's </a:t>
            </a:r>
            <a:r>
              <a:rPr lang="en-US" sz="2400" dirty="0"/>
              <a:t>Jena </a:t>
            </a:r>
            <a:r>
              <a:rPr lang="en-US" sz="2400" dirty="0" err="1"/>
              <a:t>Fuseki</a:t>
            </a:r>
            <a:r>
              <a:rPr lang="en-US" sz="2400" dirty="0"/>
              <a:t> </a:t>
            </a:r>
            <a:r>
              <a:rPr lang="en-US" sz="2400" dirty="0" smtClean="0"/>
              <a:t>Server</a:t>
            </a:r>
          </a:p>
          <a:p>
            <a:r>
              <a:rPr lang="en-US" sz="2400" dirty="0" err="1" smtClean="0"/>
              <a:t>Triplestore</a:t>
            </a:r>
            <a:r>
              <a:rPr lang="en-US" sz="2400" dirty="0" smtClean="0"/>
              <a:t> (store RDF triples)</a:t>
            </a:r>
            <a:endParaRPr lang="en-US" sz="2400" dirty="0"/>
          </a:p>
          <a:p>
            <a:r>
              <a:rPr lang="en-US" sz="2400" dirty="0" smtClean="0"/>
              <a:t>Open source</a:t>
            </a:r>
          </a:p>
          <a:p>
            <a:r>
              <a:rPr lang="en-US" sz="2400" dirty="0"/>
              <a:t>For Storing/Querying RDF data</a:t>
            </a:r>
          </a:p>
          <a:p>
            <a:r>
              <a:rPr lang="en-US" sz="2400" dirty="0"/>
              <a:t>Serving RDF data over </a:t>
            </a:r>
            <a:r>
              <a:rPr lang="en-US" sz="2400" dirty="0" smtClean="0"/>
              <a:t>HTTP</a:t>
            </a:r>
          </a:p>
          <a:p>
            <a:endParaRPr lang="en-US" sz="2400" dirty="0"/>
          </a:p>
          <a:p>
            <a:endParaRPr lang="en-US" sz="2400" dirty="0"/>
          </a:p>
          <a:p>
            <a:endParaRPr lang="en-US" sz="2400" dirty="0" smtClean="0"/>
          </a:p>
          <a:p>
            <a:pPr marL="0" indent="0">
              <a:buNone/>
            </a:pPr>
            <a:r>
              <a:rPr lang="en-US" sz="1600" b="1" dirty="0" smtClean="0">
                <a:solidFill>
                  <a:srgbClr val="000000"/>
                </a:solidFill>
              </a:rPr>
              <a:t>                 URI                        </a:t>
            </a:r>
            <a:r>
              <a:rPr lang="en-US" sz="1600" b="1" dirty="0" err="1" smtClean="0">
                <a:solidFill>
                  <a:srgbClr val="000000"/>
                </a:solidFill>
              </a:rPr>
              <a:t>URI</a:t>
            </a:r>
            <a:r>
              <a:rPr lang="en-US" sz="1600" b="1" dirty="0" smtClean="0">
                <a:solidFill>
                  <a:srgbClr val="000000"/>
                </a:solidFill>
              </a:rPr>
              <a:t> /Property                  URI/Value</a:t>
            </a:r>
            <a:endParaRPr lang="en-US" sz="1600" b="1" dirty="0">
              <a:solidFill>
                <a:srgbClr val="000000"/>
              </a:solidFill>
            </a:endParaRPr>
          </a:p>
          <a:p>
            <a:endParaRPr lang="en-US" dirty="0"/>
          </a:p>
        </p:txBody>
      </p:sp>
      <p:sp>
        <p:nvSpPr>
          <p:cNvPr id="7" name="Oval 6"/>
          <p:cNvSpPr/>
          <p:nvPr/>
        </p:nvSpPr>
        <p:spPr bwMode="auto">
          <a:xfrm>
            <a:off x="1371600" y="4724400"/>
            <a:ext cx="1752600" cy="762000"/>
          </a:xfrm>
          <a:prstGeom prst="ellipse">
            <a:avLst/>
          </a:prstGeom>
          <a:gradFill rotWithShape="1">
            <a:gsLst>
              <a:gs pos="0">
                <a:schemeClr val="bg2"/>
              </a:gs>
              <a:gs pos="100000">
                <a:schemeClr val="bg2">
                  <a:alpha val="14999"/>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8" name="Oval 7"/>
          <p:cNvSpPr/>
          <p:nvPr/>
        </p:nvSpPr>
        <p:spPr bwMode="auto">
          <a:xfrm>
            <a:off x="3429000" y="4741460"/>
            <a:ext cx="1752600" cy="762000"/>
          </a:xfrm>
          <a:prstGeom prst="ellipse">
            <a:avLst/>
          </a:prstGeom>
          <a:gradFill rotWithShape="1">
            <a:gsLst>
              <a:gs pos="0">
                <a:schemeClr val="bg2"/>
              </a:gs>
              <a:gs pos="100000">
                <a:schemeClr val="bg2">
                  <a:alpha val="14999"/>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9" name="Oval 8"/>
          <p:cNvSpPr/>
          <p:nvPr/>
        </p:nvSpPr>
        <p:spPr bwMode="auto">
          <a:xfrm>
            <a:off x="5486400" y="4724400"/>
            <a:ext cx="1752600" cy="762000"/>
          </a:xfrm>
          <a:prstGeom prst="ellipse">
            <a:avLst/>
          </a:prstGeom>
          <a:gradFill rotWithShape="1">
            <a:gsLst>
              <a:gs pos="0">
                <a:schemeClr val="bg2"/>
              </a:gs>
              <a:gs pos="100000">
                <a:schemeClr val="bg2">
                  <a:alpha val="14999"/>
                </a:schemeClr>
              </a:gs>
            </a:gsLst>
            <a:lin ang="5400000" scaled="1"/>
          </a:gra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1714500" y="4953183"/>
            <a:ext cx="1066800" cy="338554"/>
          </a:xfrm>
          <a:prstGeom prst="rect">
            <a:avLst/>
          </a:prstGeom>
          <a:noFill/>
        </p:spPr>
        <p:txBody>
          <a:bodyPr wrap="square" rtlCol="0">
            <a:spAutoFit/>
          </a:bodyPr>
          <a:lstStyle/>
          <a:p>
            <a:r>
              <a:rPr lang="en-US" sz="1600" b="1" dirty="0" smtClean="0">
                <a:solidFill>
                  <a:srgbClr val="000000"/>
                </a:solidFill>
              </a:rPr>
              <a:t>Subject</a:t>
            </a:r>
            <a:endParaRPr lang="en-US" sz="1600" b="1" dirty="0">
              <a:solidFill>
                <a:srgbClr val="000000"/>
              </a:solidFill>
            </a:endParaRPr>
          </a:p>
        </p:txBody>
      </p:sp>
      <p:sp>
        <p:nvSpPr>
          <p:cNvPr id="11" name="TextBox 10"/>
          <p:cNvSpPr txBox="1"/>
          <p:nvPr/>
        </p:nvSpPr>
        <p:spPr>
          <a:xfrm>
            <a:off x="5791200" y="4936123"/>
            <a:ext cx="1143000" cy="338554"/>
          </a:xfrm>
          <a:prstGeom prst="rect">
            <a:avLst/>
          </a:prstGeom>
          <a:noFill/>
        </p:spPr>
        <p:txBody>
          <a:bodyPr wrap="square" rtlCol="0">
            <a:spAutoFit/>
          </a:bodyPr>
          <a:lstStyle/>
          <a:p>
            <a:r>
              <a:rPr lang="en-US" sz="1600" b="1" dirty="0" smtClean="0">
                <a:solidFill>
                  <a:srgbClr val="000000"/>
                </a:solidFill>
              </a:rPr>
              <a:t>Object</a:t>
            </a:r>
            <a:endParaRPr lang="en-US" sz="1600" b="1" dirty="0">
              <a:solidFill>
                <a:srgbClr val="000000"/>
              </a:solidFill>
            </a:endParaRPr>
          </a:p>
        </p:txBody>
      </p:sp>
      <p:sp>
        <p:nvSpPr>
          <p:cNvPr id="12" name="TextBox 11"/>
          <p:cNvSpPr txBox="1"/>
          <p:nvPr/>
        </p:nvSpPr>
        <p:spPr>
          <a:xfrm>
            <a:off x="3733800" y="4936123"/>
            <a:ext cx="1219200" cy="338554"/>
          </a:xfrm>
          <a:prstGeom prst="rect">
            <a:avLst/>
          </a:prstGeom>
          <a:noFill/>
        </p:spPr>
        <p:txBody>
          <a:bodyPr wrap="square" rtlCol="0">
            <a:spAutoFit/>
          </a:bodyPr>
          <a:lstStyle/>
          <a:p>
            <a:r>
              <a:rPr lang="en-US" sz="1600" b="1" dirty="0" smtClean="0">
                <a:solidFill>
                  <a:srgbClr val="000000"/>
                </a:solidFill>
              </a:rPr>
              <a:t>Predicate</a:t>
            </a:r>
            <a:endParaRPr lang="en-US" sz="1600" b="1" dirty="0">
              <a:solidFill>
                <a:srgbClr val="000000"/>
              </a:solidFill>
            </a:endParaRPr>
          </a:p>
        </p:txBody>
      </p:sp>
    </p:spTree>
    <p:extLst>
      <p:ext uri="{BB962C8B-B14F-4D97-AF65-F5344CB8AC3E}">
        <p14:creationId xmlns:p14="http://schemas.microsoft.com/office/powerpoint/2010/main" val="2619881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BIBFRAME Catalog-</a:t>
            </a:r>
            <a:r>
              <a:rPr lang="en-US" sz="3200" dirty="0" err="1" smtClean="0"/>
              <a:t>BIBCat</a:t>
            </a:r>
            <a:endParaRPr lang="en-US" sz="3200" dirty="0"/>
          </a:p>
        </p:txBody>
      </p:sp>
      <p:sp>
        <p:nvSpPr>
          <p:cNvPr id="3" name="Content Placeholder 2"/>
          <p:cNvSpPr>
            <a:spLocks noGrp="1"/>
          </p:cNvSpPr>
          <p:nvPr>
            <p:ph idx="1"/>
          </p:nvPr>
        </p:nvSpPr>
        <p:spPr/>
        <p:txBody>
          <a:bodyPr/>
          <a:lstStyle/>
          <a:p>
            <a:r>
              <a:rPr lang="en-US" sz="2400" dirty="0" smtClean="0"/>
              <a:t>Display &amp; search BIBFRAME data</a:t>
            </a:r>
          </a:p>
          <a:p>
            <a:r>
              <a:rPr lang="en-US" sz="2400" dirty="0"/>
              <a:t>LC </a:t>
            </a:r>
            <a:r>
              <a:rPr lang="en-US" sz="2400" dirty="0" smtClean="0"/>
              <a:t>contracted with </a:t>
            </a:r>
            <a:r>
              <a:rPr lang="en-US" sz="2400" dirty="0" smtClean="0">
                <a:hlinkClick r:id="rId3"/>
              </a:rPr>
              <a:t>Influx </a:t>
            </a:r>
            <a:r>
              <a:rPr lang="en-US" sz="2400" dirty="0">
                <a:hlinkClick r:id="rId3"/>
              </a:rPr>
              <a:t>Library User Experience</a:t>
            </a:r>
            <a:endParaRPr lang="en-US" sz="2400" dirty="0" smtClean="0"/>
          </a:p>
          <a:p>
            <a:r>
              <a:rPr lang="en-US" sz="2400" dirty="0" smtClean="0"/>
              <a:t>Demo at </a:t>
            </a:r>
            <a:r>
              <a:rPr lang="en-US" sz="2400" dirty="0" smtClean="0">
                <a:hlinkClick r:id="rId4"/>
              </a:rPr>
              <a:t>http://bibcat.org</a:t>
            </a:r>
            <a:r>
              <a:rPr lang="en-US" sz="2400" dirty="0" smtClean="0">
                <a:solidFill>
                  <a:srgbClr val="000000"/>
                </a:solidFill>
              </a:rPr>
              <a:t>-Proof</a:t>
            </a:r>
            <a:r>
              <a:rPr lang="en-US" sz="2400" dirty="0" smtClean="0"/>
              <a:t> of the concept working demo</a:t>
            </a:r>
          </a:p>
          <a:p>
            <a:r>
              <a:rPr lang="en-US" sz="2400" dirty="0" smtClean="0"/>
              <a:t>Download at </a:t>
            </a:r>
            <a:r>
              <a:rPr lang="en-US" sz="2400" dirty="0" smtClean="0">
                <a:hlinkClick r:id="rId5"/>
              </a:rPr>
              <a:t>https</a:t>
            </a:r>
            <a:r>
              <a:rPr lang="en-US" sz="2400" dirty="0">
                <a:hlinkClick r:id="rId5"/>
              </a:rPr>
              <a:t>://</a:t>
            </a:r>
            <a:r>
              <a:rPr lang="en-US" sz="2400" dirty="0" smtClean="0">
                <a:hlinkClick r:id="rId5"/>
              </a:rPr>
              <a:t>github.com/jermnelson/bibframe-catalog</a:t>
            </a:r>
            <a:endParaRPr lang="en-US" sz="2400" dirty="0" smtClean="0"/>
          </a:p>
          <a:p>
            <a:r>
              <a:rPr lang="en-US" sz="2400" dirty="0" smtClean="0"/>
              <a:t>Front end is BIBFRAME</a:t>
            </a:r>
          </a:p>
          <a:p>
            <a:r>
              <a:rPr lang="en-US" sz="2400" dirty="0" smtClean="0"/>
              <a:t>Backend is </a:t>
            </a:r>
            <a:r>
              <a:rPr lang="en-US" sz="2400" dirty="0" err="1" smtClean="0"/>
              <a:t>Fuseki</a:t>
            </a:r>
            <a:r>
              <a:rPr lang="en-US" sz="2400" dirty="0" smtClean="0"/>
              <a:t> </a:t>
            </a:r>
            <a:r>
              <a:rPr lang="en-US" sz="2400" dirty="0" err="1" smtClean="0"/>
              <a:t>triplestore</a:t>
            </a:r>
            <a:endParaRPr lang="en-US" sz="2400" dirty="0" smtClean="0"/>
          </a:p>
          <a:p>
            <a:pPr marL="0" indent="0">
              <a:buNone/>
            </a:pPr>
            <a:endParaRPr lang="en-US" sz="2400" dirty="0"/>
          </a:p>
        </p:txBody>
      </p:sp>
      <p:sp>
        <p:nvSpPr>
          <p:cNvPr id="4" name="Rectangle 3"/>
          <p:cNvSpPr/>
          <p:nvPr/>
        </p:nvSpPr>
        <p:spPr>
          <a:xfrm>
            <a:off x="76200" y="-284738"/>
            <a:ext cx="7280910" cy="1077218"/>
          </a:xfrm>
          <a:prstGeom prst="rect">
            <a:avLst/>
          </a:prstGeom>
        </p:spPr>
        <p:txBody>
          <a:bodyPr wrap="square">
            <a:spAutoFit/>
          </a:bodyPr>
          <a:lstStyle/>
          <a:p>
            <a:pPr marL="0" indent="0" algn="l">
              <a:buNone/>
            </a:pPr>
            <a:endParaRPr lang="en-US" u="sng" dirty="0">
              <a:solidFill>
                <a:srgbClr val="000000"/>
              </a:solidFill>
            </a:endParaRPr>
          </a:p>
          <a:p>
            <a:pPr lvl="1" algn="l"/>
            <a:endParaRPr lang="en-US" sz="2000" dirty="0">
              <a:solidFill>
                <a:srgbClr val="000000"/>
              </a:solidFill>
            </a:endParaRPr>
          </a:p>
          <a:p>
            <a:pPr lvl="1"/>
            <a:endParaRPr lang="en-US" sz="2000" dirty="0"/>
          </a:p>
        </p:txBody>
      </p:sp>
    </p:spTree>
    <p:extLst>
      <p:ext uri="{BB962C8B-B14F-4D97-AF65-F5344CB8AC3E}">
        <p14:creationId xmlns:p14="http://schemas.microsoft.com/office/powerpoint/2010/main" val="807145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BIBFRAME Catalog at http://bibcat.org</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60269" y="1524000"/>
            <a:ext cx="5928262"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422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BIBFRAME Searching</a:t>
            </a:r>
            <a:endParaRPr lang="en-US" sz="3200" dirty="0"/>
          </a:p>
        </p:txBody>
      </p:sp>
      <p:sp>
        <p:nvSpPr>
          <p:cNvPr id="3" name="Content Placeholder 2"/>
          <p:cNvSpPr>
            <a:spLocks noGrp="1"/>
          </p:cNvSpPr>
          <p:nvPr>
            <p:ph idx="1"/>
          </p:nvPr>
        </p:nvSpPr>
        <p:spPr/>
        <p:txBody>
          <a:bodyPr/>
          <a:lstStyle/>
          <a:p>
            <a:r>
              <a:rPr lang="en-US" sz="2400" dirty="0" smtClean="0"/>
              <a:t>LC contracted Index Data</a:t>
            </a:r>
          </a:p>
          <a:p>
            <a:r>
              <a:rPr lang="en-US" sz="2400" dirty="0" err="1" smtClean="0">
                <a:solidFill>
                  <a:srgbClr val="000000"/>
                </a:solidFill>
                <a:hlinkClick r:id="rId2"/>
              </a:rPr>
              <a:t>Metaproxy</a:t>
            </a:r>
            <a:r>
              <a:rPr lang="en-US" sz="2400" dirty="0" smtClean="0">
                <a:solidFill>
                  <a:srgbClr val="000000"/>
                </a:solidFill>
                <a:hlinkClick r:id="rId2"/>
              </a:rPr>
              <a:t>-</a:t>
            </a:r>
            <a:r>
              <a:rPr lang="en-US" sz="2400" dirty="0" err="1" smtClean="0">
                <a:solidFill>
                  <a:srgbClr val="000000"/>
                </a:solidFill>
                <a:hlinkClick r:id="rId2"/>
              </a:rPr>
              <a:t>Xquery</a:t>
            </a:r>
            <a:r>
              <a:rPr lang="en-US" sz="2400" dirty="0" smtClean="0">
                <a:solidFill>
                  <a:srgbClr val="000000"/>
                </a:solidFill>
              </a:rPr>
              <a:t>-</a:t>
            </a:r>
            <a:r>
              <a:rPr lang="en-US" sz="2400" dirty="0"/>
              <a:t>convert existing MARCXML records to BIBFRAME records - on the fly - as part of retrieval</a:t>
            </a:r>
            <a:endParaRPr lang="en-US" sz="2400" dirty="0" smtClean="0">
              <a:solidFill>
                <a:srgbClr val="000000"/>
              </a:solidFill>
            </a:endParaRPr>
          </a:p>
          <a:p>
            <a:r>
              <a:rPr lang="en-US" sz="2400" dirty="0" err="1" smtClean="0">
                <a:solidFill>
                  <a:srgbClr val="000000"/>
                </a:solidFill>
                <a:hlinkClick r:id="rId3"/>
              </a:rPr>
              <a:t>Metaproxy</a:t>
            </a:r>
            <a:r>
              <a:rPr lang="en-US" sz="2400" dirty="0" smtClean="0">
                <a:solidFill>
                  <a:srgbClr val="000000"/>
                </a:solidFill>
                <a:hlinkClick r:id="rId3"/>
              </a:rPr>
              <a:t>-SPARQL</a:t>
            </a:r>
            <a:r>
              <a:rPr lang="en-US" sz="2400" dirty="0" smtClean="0">
                <a:solidFill>
                  <a:srgbClr val="000000"/>
                </a:solidFill>
              </a:rPr>
              <a:t>-</a:t>
            </a:r>
            <a:r>
              <a:rPr lang="en-US" sz="2400" dirty="0"/>
              <a:t>converts SRU/Z39.50 queries to SPARQL in order to search </a:t>
            </a:r>
            <a:r>
              <a:rPr lang="en-US" sz="2400" dirty="0" err="1"/>
              <a:t>triplestore</a:t>
            </a:r>
            <a:r>
              <a:rPr lang="en-US" sz="2400" dirty="0"/>
              <a:t> </a:t>
            </a:r>
            <a:r>
              <a:rPr lang="en-US" sz="2400" dirty="0" err="1"/>
              <a:t>backends</a:t>
            </a:r>
            <a:endParaRPr lang="en-US" sz="2400" dirty="0">
              <a:solidFill>
                <a:srgbClr val="000000"/>
              </a:solidFill>
            </a:endParaRPr>
          </a:p>
          <a:p>
            <a:pPr marL="0" indent="0">
              <a:buNone/>
            </a:pPr>
            <a:endParaRPr lang="en-US" sz="1200" dirty="0" smtClean="0"/>
          </a:p>
          <a:p>
            <a:pPr marL="0" indent="0">
              <a:buNone/>
            </a:pPr>
            <a:endParaRPr lang="en-US" sz="1200" dirty="0"/>
          </a:p>
          <a:p>
            <a:pPr marL="0" indent="0">
              <a:buNone/>
            </a:pPr>
            <a:r>
              <a:rPr lang="en-US" sz="1200" dirty="0" smtClean="0"/>
              <a:t>Source-http</a:t>
            </a:r>
            <a:r>
              <a:rPr lang="en-US" sz="1200" dirty="0"/>
              <a:t>://www.loc.gov/bibframe/tools/</a:t>
            </a:r>
          </a:p>
        </p:txBody>
      </p:sp>
    </p:spTree>
    <p:extLst>
      <p:ext uri="{BB962C8B-B14F-4D97-AF65-F5344CB8AC3E}">
        <p14:creationId xmlns:p14="http://schemas.microsoft.com/office/powerpoint/2010/main" val="1548129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BIBFRAME Transformation Tools</a:t>
            </a:r>
            <a:endParaRPr lang="en-US" sz="3200" dirty="0"/>
          </a:p>
        </p:txBody>
      </p:sp>
      <p:sp>
        <p:nvSpPr>
          <p:cNvPr id="3" name="Content Placeholder 2"/>
          <p:cNvSpPr>
            <a:spLocks noGrp="1"/>
          </p:cNvSpPr>
          <p:nvPr>
            <p:ph idx="1"/>
          </p:nvPr>
        </p:nvSpPr>
        <p:spPr>
          <a:xfrm>
            <a:off x="1066800" y="1371600"/>
            <a:ext cx="7315200" cy="4343400"/>
          </a:xfrm>
        </p:spPr>
        <p:txBody>
          <a:bodyPr/>
          <a:lstStyle/>
          <a:p>
            <a:r>
              <a:rPr lang="en-US" sz="2400" dirty="0" smtClean="0">
                <a:solidFill>
                  <a:srgbClr val="000000"/>
                </a:solidFill>
                <a:hlinkClick r:id="rId3"/>
              </a:rPr>
              <a:t>Comparison </a:t>
            </a:r>
            <a:r>
              <a:rPr lang="en-US" sz="2400" dirty="0">
                <a:solidFill>
                  <a:srgbClr val="000000"/>
                </a:solidFill>
                <a:hlinkClick r:id="rId3"/>
              </a:rPr>
              <a:t>S</a:t>
            </a:r>
            <a:r>
              <a:rPr lang="en-US" sz="2400" dirty="0" smtClean="0">
                <a:solidFill>
                  <a:srgbClr val="000000"/>
                </a:solidFill>
                <a:hlinkClick r:id="rId3"/>
              </a:rPr>
              <a:t>ervice </a:t>
            </a:r>
            <a:r>
              <a:rPr lang="en-US" sz="2400" dirty="0" smtClean="0">
                <a:solidFill>
                  <a:srgbClr val="000000"/>
                </a:solidFill>
              </a:rPr>
              <a:t>-compare an individual record from MARCXML with BIBFRAME record</a:t>
            </a:r>
          </a:p>
          <a:p>
            <a:endParaRPr lang="en-US" sz="2400" dirty="0">
              <a:solidFill>
                <a:srgbClr val="000000"/>
              </a:solidFill>
            </a:endParaRPr>
          </a:p>
          <a:p>
            <a:r>
              <a:rPr lang="en-US" sz="2400" dirty="0">
                <a:solidFill>
                  <a:srgbClr val="000000"/>
                </a:solidFill>
                <a:hlinkClick r:id="rId4"/>
              </a:rPr>
              <a:t>Transformation </a:t>
            </a:r>
            <a:r>
              <a:rPr lang="en-US" sz="2400" dirty="0" smtClean="0">
                <a:solidFill>
                  <a:srgbClr val="000000"/>
                </a:solidFill>
                <a:hlinkClick r:id="rId4"/>
              </a:rPr>
              <a:t>service</a:t>
            </a:r>
            <a:r>
              <a:rPr lang="en-US" sz="2400" dirty="0" smtClean="0">
                <a:solidFill>
                  <a:srgbClr val="000000"/>
                </a:solidFill>
              </a:rPr>
              <a:t>-batch convert MARCXML to BIBFRAME </a:t>
            </a:r>
          </a:p>
          <a:p>
            <a:endParaRPr lang="en-US" sz="2400" dirty="0" smtClean="0">
              <a:solidFill>
                <a:srgbClr val="000000"/>
              </a:solidFill>
            </a:endParaRPr>
          </a:p>
          <a:p>
            <a:r>
              <a:rPr lang="en-US" sz="2400" dirty="0" smtClean="0">
                <a:solidFill>
                  <a:srgbClr val="000000"/>
                </a:solidFill>
              </a:rPr>
              <a:t>BIBFRAME to MARC conversion tool-to be developed</a:t>
            </a:r>
          </a:p>
          <a:p>
            <a:endParaRPr lang="en-US" sz="2400" dirty="0">
              <a:solidFill>
                <a:srgbClr val="000000"/>
              </a:solidFill>
            </a:endParaRPr>
          </a:p>
          <a:p>
            <a:pPr marL="0" indent="0">
              <a:buNone/>
            </a:pPr>
            <a:r>
              <a:rPr lang="en-US" sz="1200" dirty="0"/>
              <a:t>Source-http://www.loc.gov/bibframe/tools</a:t>
            </a:r>
            <a:r>
              <a:rPr lang="en-US" sz="2400" dirty="0"/>
              <a:t>/</a:t>
            </a:r>
          </a:p>
          <a:p>
            <a:endParaRPr lang="en-US" sz="2400" dirty="0">
              <a:solidFill>
                <a:srgbClr val="000000"/>
              </a:solidFill>
            </a:endParaRPr>
          </a:p>
          <a:p>
            <a:endParaRPr lang="en-US" dirty="0"/>
          </a:p>
        </p:txBody>
      </p:sp>
    </p:spTree>
    <p:extLst>
      <p:ext uri="{BB962C8B-B14F-4D97-AF65-F5344CB8AC3E}">
        <p14:creationId xmlns:p14="http://schemas.microsoft.com/office/powerpoint/2010/main" val="1802421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534400" cy="715962"/>
          </a:xfrm>
        </p:spPr>
        <p:txBody>
          <a:bodyPr/>
          <a:lstStyle/>
          <a:p>
            <a:r>
              <a:rPr lang="en-US" sz="3200" dirty="0" smtClean="0"/>
              <a:t>Download BIBFRAME Tools?</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2895600"/>
            <a:ext cx="2381250" cy="2190750"/>
          </a:xfrm>
        </p:spPr>
      </p:pic>
      <p:sp>
        <p:nvSpPr>
          <p:cNvPr id="7" name="TextBox 6"/>
          <p:cNvSpPr txBox="1"/>
          <p:nvPr/>
        </p:nvSpPr>
        <p:spPr>
          <a:xfrm>
            <a:off x="466725" y="1367134"/>
            <a:ext cx="8305800" cy="461665"/>
          </a:xfrm>
          <a:prstGeom prst="rect">
            <a:avLst/>
          </a:prstGeom>
          <a:noFill/>
        </p:spPr>
        <p:txBody>
          <a:bodyPr wrap="square" rtlCol="0">
            <a:spAutoFit/>
          </a:bodyPr>
          <a:lstStyle/>
          <a:p>
            <a:r>
              <a:rPr lang="en-US" dirty="0" smtClean="0"/>
              <a:t>Applications for a Linux server, not for Windows. IT?</a:t>
            </a:r>
            <a:endParaRPr lang="en-US" dirty="0"/>
          </a:p>
        </p:txBody>
      </p:sp>
    </p:spTree>
    <p:extLst>
      <p:ext uri="{BB962C8B-B14F-4D97-AF65-F5344CB8AC3E}">
        <p14:creationId xmlns:p14="http://schemas.microsoft.com/office/powerpoint/2010/main" val="382779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3200" dirty="0" smtClean="0"/>
              <a:t>Overview</a:t>
            </a:r>
          </a:p>
        </p:txBody>
      </p:sp>
      <p:sp>
        <p:nvSpPr>
          <p:cNvPr id="3075" name="Content Placeholder 2"/>
          <p:cNvSpPr>
            <a:spLocks noGrp="1"/>
          </p:cNvSpPr>
          <p:nvPr>
            <p:ph idx="1"/>
          </p:nvPr>
        </p:nvSpPr>
        <p:spPr>
          <a:xfrm>
            <a:off x="1066800" y="914400"/>
            <a:ext cx="7315200" cy="5105400"/>
          </a:xfrm>
        </p:spPr>
        <p:txBody>
          <a:bodyPr/>
          <a:lstStyle/>
          <a:p>
            <a:pPr marL="457200" indent="-457200">
              <a:buFont typeface="+mj-lt"/>
              <a:buAutoNum type="arabicPeriod"/>
            </a:pPr>
            <a:r>
              <a:rPr lang="en-US" altLang="en-US" sz="2800" dirty="0" smtClean="0"/>
              <a:t>RDA-six years later, where are we now?</a:t>
            </a:r>
          </a:p>
          <a:p>
            <a:pPr marL="457200" indent="-457200">
              <a:buFont typeface="+mj-lt"/>
              <a:buAutoNum type="arabicPeriod"/>
            </a:pPr>
            <a:r>
              <a:rPr lang="en-US" altLang="en-US" sz="2800" dirty="0" smtClean="0"/>
              <a:t>BIBFRAME Tools</a:t>
            </a:r>
          </a:p>
          <a:p>
            <a:pPr>
              <a:buFont typeface="+mj-lt"/>
              <a:buAutoNum type="arabicPeriod"/>
            </a:pPr>
            <a:r>
              <a:rPr lang="en-US" altLang="en-US" sz="2800" dirty="0" smtClean="0"/>
              <a:t>  BIBFRAME Implementation and Testing</a:t>
            </a:r>
          </a:p>
          <a:p>
            <a:pPr marL="457200" indent="-457200">
              <a:buFont typeface="+mj-lt"/>
              <a:buAutoNum type="arabicPeriod"/>
            </a:pPr>
            <a:r>
              <a:rPr lang="en-US" altLang="en-US" sz="2800" dirty="0" smtClean="0"/>
              <a:t>Goals </a:t>
            </a:r>
            <a:r>
              <a:rPr lang="en-US" altLang="en-US" sz="2800" dirty="0"/>
              <a:t>for future cataloging and bibliographic </a:t>
            </a:r>
            <a:r>
              <a:rPr lang="en-US" altLang="en-US" sz="2800" dirty="0" smtClean="0"/>
              <a:t>data</a:t>
            </a:r>
          </a:p>
          <a:p>
            <a:pPr marL="457200" indent="-457200">
              <a:buFont typeface="+mj-lt"/>
              <a:buAutoNum type="arabicPeriod"/>
            </a:pPr>
            <a:r>
              <a:rPr lang="en-US" altLang="en-US" sz="2800" dirty="0" smtClean="0"/>
              <a:t>Challenges</a:t>
            </a:r>
          </a:p>
          <a:p>
            <a:pPr marL="0" indent="0">
              <a:buNone/>
            </a:pPr>
            <a:endParaRPr lang="en-US" altLang="en-US" dirty="0" smtClean="0"/>
          </a:p>
        </p:txBody>
      </p:sp>
    </p:spTree>
    <p:extLst>
      <p:ext uri="{BB962C8B-B14F-4D97-AF65-F5344CB8AC3E}">
        <p14:creationId xmlns:p14="http://schemas.microsoft.com/office/powerpoint/2010/main" val="2050381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BIBFRAME - Implementation and Testing</a:t>
            </a:r>
          </a:p>
        </p:txBody>
      </p:sp>
      <p:sp>
        <p:nvSpPr>
          <p:cNvPr id="3" name="Content Placeholder 2"/>
          <p:cNvSpPr>
            <a:spLocks noGrp="1"/>
          </p:cNvSpPr>
          <p:nvPr>
            <p:ph idx="1"/>
          </p:nvPr>
        </p:nvSpPr>
        <p:spPr/>
        <p:txBody>
          <a:bodyPr/>
          <a:lstStyle/>
          <a:p>
            <a:r>
              <a:rPr lang="en-US" sz="2400" dirty="0" smtClean="0"/>
              <a:t>BIBFRAME </a:t>
            </a:r>
            <a:r>
              <a:rPr lang="en-US" sz="2400" dirty="0"/>
              <a:t>Implementation </a:t>
            </a:r>
            <a:r>
              <a:rPr lang="en-US" sz="2400" dirty="0" smtClean="0"/>
              <a:t>Testbed</a:t>
            </a:r>
          </a:p>
          <a:p>
            <a:pPr marL="0" indent="0">
              <a:buNone/>
            </a:pPr>
            <a:r>
              <a:rPr lang="en-US" sz="2400" dirty="0"/>
              <a:t>    - </a:t>
            </a:r>
            <a:r>
              <a:rPr lang="en-US" sz="2400" dirty="0" smtClean="0"/>
              <a:t>Monitor </a:t>
            </a:r>
            <a:r>
              <a:rPr lang="en-US" sz="2400" dirty="0"/>
              <a:t>implementation </a:t>
            </a:r>
            <a:r>
              <a:rPr lang="en-US" sz="2400" dirty="0" smtClean="0"/>
              <a:t>progress</a:t>
            </a:r>
          </a:p>
          <a:p>
            <a:pPr marL="0" indent="0">
              <a:buNone/>
            </a:pPr>
            <a:r>
              <a:rPr lang="en-US" sz="2400" dirty="0"/>
              <a:t> </a:t>
            </a:r>
            <a:r>
              <a:rPr lang="en-US" sz="2400" dirty="0" smtClean="0"/>
              <a:t>   </a:t>
            </a:r>
            <a:r>
              <a:rPr lang="en-US" sz="2400" dirty="0"/>
              <a:t>- Discover errors, shortcomings</a:t>
            </a:r>
            <a:endParaRPr lang="en-US" sz="2400" dirty="0" smtClean="0"/>
          </a:p>
          <a:p>
            <a:r>
              <a:rPr lang="en-US" sz="2400" dirty="0"/>
              <a:t>BIBFRAME Implementation </a:t>
            </a:r>
            <a:r>
              <a:rPr lang="en-US" sz="2400" dirty="0" smtClean="0"/>
              <a:t>Register</a:t>
            </a:r>
          </a:p>
          <a:p>
            <a:pPr marL="0" indent="0">
              <a:buNone/>
            </a:pPr>
            <a:r>
              <a:rPr lang="en-US" sz="2400" dirty="0"/>
              <a:t>    - </a:t>
            </a:r>
            <a:r>
              <a:rPr lang="en-US" sz="2400" dirty="0" smtClean="0"/>
              <a:t>List </a:t>
            </a:r>
            <a:r>
              <a:rPr lang="en-US" sz="2400" dirty="0"/>
              <a:t>BIBFRAME </a:t>
            </a:r>
            <a:r>
              <a:rPr lang="en-US" sz="2400" dirty="0" smtClean="0"/>
              <a:t>implementations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628750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BIBFRAME Implementation Register</a:t>
            </a:r>
          </a:p>
        </p:txBody>
      </p:sp>
      <p:sp>
        <p:nvSpPr>
          <p:cNvPr id="3" name="Content Placeholder 2"/>
          <p:cNvSpPr>
            <a:spLocks noGrp="1"/>
          </p:cNvSpPr>
          <p:nvPr>
            <p:ph idx="1"/>
          </p:nvPr>
        </p:nvSpPr>
        <p:spPr/>
        <p:txBody>
          <a:bodyPr/>
          <a:lstStyle/>
          <a:p>
            <a:r>
              <a:rPr lang="en-US" sz="2400" dirty="0" smtClean="0"/>
              <a:t>Projects or applications </a:t>
            </a:r>
            <a:r>
              <a:rPr lang="en-US" sz="2400" dirty="0"/>
              <a:t>- existing, developing, and planned</a:t>
            </a:r>
          </a:p>
          <a:p>
            <a:r>
              <a:rPr lang="en-US" sz="2400" dirty="0"/>
              <a:t>Any organization implementing a BIBFRAME project or application can be listed</a:t>
            </a:r>
          </a:p>
          <a:p>
            <a:r>
              <a:rPr lang="en-US" sz="2400" dirty="0"/>
              <a:t>Library of Congress, The National Library of Medicine</a:t>
            </a:r>
          </a:p>
          <a:p>
            <a:r>
              <a:rPr lang="en-US" sz="2400" dirty="0"/>
              <a:t>German National Library, Library of Alexandria</a:t>
            </a:r>
          </a:p>
          <a:p>
            <a:r>
              <a:rPr lang="en-US" sz="2400" dirty="0"/>
              <a:t>US Academic Libraries</a:t>
            </a:r>
          </a:p>
          <a:p>
            <a:endParaRPr lang="en-US" dirty="0"/>
          </a:p>
        </p:txBody>
      </p:sp>
    </p:spTree>
    <p:extLst>
      <p:ext uri="{BB962C8B-B14F-4D97-AF65-F5344CB8AC3E}">
        <p14:creationId xmlns:p14="http://schemas.microsoft.com/office/powerpoint/2010/main" val="847526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Comparison </a:t>
            </a:r>
            <a:r>
              <a:rPr lang="en-US" sz="2800" dirty="0" smtClean="0"/>
              <a:t>Service-A BIBRAME Tool</a:t>
            </a:r>
            <a:endParaRPr lang="en-US" sz="2800" dirty="0"/>
          </a:p>
        </p:txBody>
      </p:sp>
      <p:sp>
        <p:nvSpPr>
          <p:cNvPr id="3" name="Content Placeholder 2"/>
          <p:cNvSpPr>
            <a:spLocks noGrp="1"/>
          </p:cNvSpPr>
          <p:nvPr>
            <p:ph idx="1"/>
          </p:nvPr>
        </p:nvSpPr>
        <p:spPr/>
        <p:txBody>
          <a:bodyPr/>
          <a:lstStyle/>
          <a:p>
            <a:r>
              <a:rPr lang="en-US" sz="2000" dirty="0"/>
              <a:t>A Test Project of BIBFRAME by LC, registered in 2014, available for use </a:t>
            </a:r>
          </a:p>
          <a:p>
            <a:r>
              <a:rPr lang="en-US" sz="2000" dirty="0"/>
              <a:t> Compare a MARCXML record </a:t>
            </a:r>
            <a:r>
              <a:rPr lang="en-US" sz="2000" dirty="0" smtClean="0"/>
              <a:t>with its </a:t>
            </a:r>
            <a:r>
              <a:rPr lang="en-US" sz="2000" dirty="0"/>
              <a:t>BIBFRAME representation</a:t>
            </a:r>
          </a:p>
          <a:p>
            <a:r>
              <a:rPr lang="en-US" sz="2000" dirty="0"/>
              <a:t> Demonstration site </a:t>
            </a:r>
            <a:r>
              <a:rPr lang="en-US" sz="2000" dirty="0">
                <a:hlinkClick r:id="rId2"/>
              </a:rPr>
              <a:t>http://bibframe.org/tools/transform/start</a:t>
            </a:r>
            <a:endParaRPr lang="en-US" sz="2000" dirty="0"/>
          </a:p>
          <a:p>
            <a:r>
              <a:rPr lang="en-US" sz="2000" dirty="0"/>
              <a:t> Input Bibliographic Identifier (MARC Tag 001) </a:t>
            </a:r>
          </a:p>
          <a:p>
            <a:r>
              <a:rPr lang="en-US" sz="2000" dirty="0"/>
              <a:t> View a before and after presentation of a MARC record from the LC's database as BIBFRAME resources</a:t>
            </a:r>
          </a:p>
          <a:p>
            <a:pPr marL="0" indent="0">
              <a:buNone/>
            </a:pPr>
            <a:endParaRPr lang="en-US" sz="2400"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51317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Comparison Service </a:t>
            </a:r>
            <a:r>
              <a:rPr lang="en-US" sz="2000" dirty="0"/>
              <a:t>- </a:t>
            </a:r>
            <a:r>
              <a:rPr lang="en-US" sz="2000" dirty="0" smtClean="0"/>
              <a:t>Continued</a:t>
            </a:r>
            <a:endParaRPr lang="en-US" sz="2800" dirty="0"/>
          </a:p>
        </p:txBody>
      </p:sp>
      <p:sp>
        <p:nvSpPr>
          <p:cNvPr id="3" name="Content Placeholder 2"/>
          <p:cNvSpPr>
            <a:spLocks noGrp="1"/>
          </p:cNvSpPr>
          <p:nvPr>
            <p:ph idx="1"/>
          </p:nvPr>
        </p:nvSpPr>
        <p:spPr/>
        <p:txBody>
          <a:bodyPr/>
          <a:lstStyle/>
          <a:p>
            <a:pPr marL="0" indent="0" algn="ctr">
              <a:buNone/>
            </a:pPr>
            <a:endParaRPr lang="en-US" dirty="0"/>
          </a:p>
          <a:p>
            <a:endParaRPr lang="en-US" dirty="0" smtClean="0"/>
          </a:p>
          <a:p>
            <a:endParaRPr lang="en-US" dirty="0"/>
          </a:p>
          <a:p>
            <a:endParaRPr lang="en-US" dirty="0"/>
          </a:p>
        </p:txBody>
      </p:sp>
      <p:pic>
        <p:nvPicPr>
          <p:cNvPr id="4" name="Content Placeholder 3"/>
          <p:cNvPicPr>
            <a:picLocks/>
          </p:cNvPicPr>
          <p:nvPr/>
        </p:nvPicPr>
        <p:blipFill>
          <a:blip r:embed="rId2"/>
          <a:stretch>
            <a:fillRect/>
          </a:stretch>
        </p:blipFill>
        <p:spPr bwMode="auto">
          <a:xfrm>
            <a:off x="685800" y="1196752"/>
            <a:ext cx="7914456"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330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LC BIBID (MARC 001): 17617536</a:t>
            </a:r>
          </a:p>
        </p:txBody>
      </p:sp>
      <p:sp>
        <p:nvSpPr>
          <p:cNvPr id="3" name="Content Placeholder 2"/>
          <p:cNvSpPr>
            <a:spLocks noGrp="1"/>
          </p:cNvSpPr>
          <p:nvPr>
            <p:ph idx="1"/>
          </p:nvPr>
        </p:nvSpPr>
        <p:spPr/>
        <p:txBody>
          <a:bodyPr/>
          <a:lstStyle/>
          <a:p>
            <a:pPr marL="0" indent="0" algn="ctr">
              <a:buNone/>
            </a:pPr>
            <a:endParaRPr lang="en-US" sz="2400" dirty="0"/>
          </a:p>
          <a:p>
            <a:endParaRPr lang="en-US" dirty="0" smtClean="0"/>
          </a:p>
          <a:p>
            <a:endParaRPr lang="en-US" dirty="0"/>
          </a:p>
          <a:p>
            <a:endParaRPr lang="en-US" dirty="0" smtClean="0"/>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2296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48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Transformation Service</a:t>
            </a:r>
          </a:p>
        </p:txBody>
      </p:sp>
      <p:sp>
        <p:nvSpPr>
          <p:cNvPr id="3" name="Content Placeholder 2"/>
          <p:cNvSpPr>
            <a:spLocks noGrp="1"/>
          </p:cNvSpPr>
          <p:nvPr>
            <p:ph idx="1"/>
          </p:nvPr>
        </p:nvSpPr>
        <p:spPr/>
        <p:txBody>
          <a:bodyPr/>
          <a:lstStyle/>
          <a:p>
            <a:r>
              <a:rPr lang="en-US" sz="2000" dirty="0"/>
              <a:t>Another Test BIBFRAME Project of LC, registered in 2014, available for use</a:t>
            </a:r>
          </a:p>
          <a:p>
            <a:r>
              <a:rPr lang="en-US" sz="2000" dirty="0"/>
              <a:t> Use LC’s MARC2BIBFRAME to convert MARC records</a:t>
            </a:r>
          </a:p>
          <a:p>
            <a:r>
              <a:rPr lang="en-US" sz="2000" dirty="0"/>
              <a:t> Demonstration site </a:t>
            </a:r>
            <a:r>
              <a:rPr lang="en-US" sz="2000" dirty="0">
                <a:hlinkClick r:id="rId2"/>
              </a:rPr>
              <a:t>http://bibframe.org/tools/transform/start</a:t>
            </a:r>
            <a:endParaRPr lang="en-US" sz="2000" dirty="0"/>
          </a:p>
          <a:p>
            <a:r>
              <a:rPr lang="en-US" sz="2000" dirty="0"/>
              <a:t> Input MARCXML file (Convert MARC to MARCXML in </a:t>
            </a:r>
            <a:r>
              <a:rPr lang="en-US" sz="2000" dirty="0" err="1"/>
              <a:t>MarcEdit</a:t>
            </a:r>
            <a:r>
              <a:rPr lang="en-US" sz="2000" dirty="0"/>
              <a:t>, or export MARCXML file from Sierra, OCLC)</a:t>
            </a:r>
          </a:p>
          <a:p>
            <a:r>
              <a:rPr lang="en-US" sz="2000" dirty="0"/>
              <a:t> Input URL (Permanent Link of MARCXML)</a:t>
            </a:r>
          </a:p>
          <a:p>
            <a:pPr marL="0" indent="0" algn="ctr">
              <a:buNone/>
            </a:pPr>
            <a:endParaRPr lang="en-US" sz="2400"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796993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Example: The Call of the Wild by Jack London</a:t>
            </a:r>
          </a:p>
        </p:txBody>
      </p:sp>
      <p:sp>
        <p:nvSpPr>
          <p:cNvPr id="3" name="Content Placeholder 2"/>
          <p:cNvSpPr>
            <a:spLocks noGrp="1"/>
          </p:cNvSpPr>
          <p:nvPr>
            <p:ph idx="1"/>
          </p:nvPr>
        </p:nvSpPr>
        <p:spPr/>
        <p:txBody>
          <a:bodyPr/>
          <a:lstStyle/>
          <a:p>
            <a:pPr marL="0" indent="0" algn="ctr">
              <a:buNone/>
            </a:pPr>
            <a:endParaRPr lang="en-US" sz="2400" dirty="0"/>
          </a:p>
          <a:p>
            <a:endParaRPr lang="en-US" dirty="0" smtClean="0"/>
          </a:p>
          <a:p>
            <a:endParaRPr lang="en-US" dirty="0"/>
          </a:p>
          <a:p>
            <a:endParaRPr lang="en-US" dirty="0" smtClean="0"/>
          </a:p>
          <a:p>
            <a:endParaRPr lang="en-US" dirty="0"/>
          </a:p>
          <a:p>
            <a:endParaRPr lang="en-US" dirty="0"/>
          </a:p>
        </p:txBody>
      </p:sp>
      <p:pic>
        <p:nvPicPr>
          <p:cNvPr id="4" name="Content Placeholder 5"/>
          <p:cNvPicPr>
            <a:picLocks/>
          </p:cNvPicPr>
          <p:nvPr/>
        </p:nvPicPr>
        <p:blipFill>
          <a:blip r:embed="rId2"/>
          <a:stretch>
            <a:fillRect/>
          </a:stretch>
        </p:blipFill>
        <p:spPr bwMode="auto">
          <a:xfrm>
            <a:off x="467544" y="1124744"/>
            <a:ext cx="8229600"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902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Example: The Call of the Wild by Jack London</a:t>
            </a:r>
          </a:p>
        </p:txBody>
      </p:sp>
      <p:sp>
        <p:nvSpPr>
          <p:cNvPr id="3" name="Content Placeholder 2"/>
          <p:cNvSpPr>
            <a:spLocks noGrp="1"/>
          </p:cNvSpPr>
          <p:nvPr>
            <p:ph idx="1"/>
          </p:nvPr>
        </p:nvSpPr>
        <p:spPr/>
        <p:txBody>
          <a:bodyPr/>
          <a:lstStyle/>
          <a:p>
            <a:pPr marL="0" indent="0" algn="ctr">
              <a:buNone/>
            </a:pPr>
            <a:endParaRPr lang="en-US" sz="2400" dirty="0"/>
          </a:p>
          <a:p>
            <a:endParaRPr lang="en-US" dirty="0" smtClean="0"/>
          </a:p>
          <a:p>
            <a:endParaRPr lang="en-US" dirty="0"/>
          </a:p>
          <a:p>
            <a:endParaRPr lang="en-US" dirty="0" smtClean="0"/>
          </a:p>
          <a:p>
            <a:endParaRPr lang="en-US" dirty="0"/>
          </a:p>
          <a:p>
            <a:endParaRPr lang="en-US" dirty="0"/>
          </a:p>
        </p:txBody>
      </p:sp>
      <p:pic>
        <p:nvPicPr>
          <p:cNvPr id="4" name="Content Placeholder 3"/>
          <p:cNvPicPr>
            <a:picLocks/>
          </p:cNvPicPr>
          <p:nvPr/>
        </p:nvPicPr>
        <p:blipFill>
          <a:blip r:embed="rId2"/>
          <a:stretch>
            <a:fillRect/>
          </a:stretch>
        </p:blipFill>
        <p:spPr bwMode="auto">
          <a:xfrm>
            <a:off x="467544" y="1196752"/>
            <a:ext cx="8229600"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096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Subject in RDF </a:t>
            </a:r>
          </a:p>
        </p:txBody>
      </p:sp>
      <p:sp>
        <p:nvSpPr>
          <p:cNvPr id="3" name="Content Placeholder 2"/>
          <p:cNvSpPr>
            <a:spLocks noGrp="1"/>
          </p:cNvSpPr>
          <p:nvPr>
            <p:ph idx="1"/>
          </p:nvPr>
        </p:nvSpPr>
        <p:spPr>
          <a:xfrm>
            <a:off x="1066800" y="1524000"/>
            <a:ext cx="7315200" cy="3962400"/>
          </a:xfrm>
        </p:spPr>
        <p:txBody>
          <a:bodyPr/>
          <a:lstStyle/>
          <a:p>
            <a:pPr marL="0" indent="0">
              <a:buNone/>
            </a:pPr>
            <a:r>
              <a:rPr lang="en-US" sz="1400" dirty="0"/>
              <a:t> &lt;?xml version="1.0" encoding="utf-8"?&gt;</a:t>
            </a:r>
          </a:p>
          <a:p>
            <a:pPr marL="0" indent="0">
              <a:buNone/>
            </a:pPr>
            <a:r>
              <a:rPr lang="en-US" sz="1400" dirty="0"/>
              <a:t> &lt;</a:t>
            </a:r>
            <a:r>
              <a:rPr lang="en-US" sz="1400" dirty="0" err="1"/>
              <a:t>rdf:RDF</a:t>
            </a:r>
            <a:endParaRPr lang="en-US" sz="1400" dirty="0"/>
          </a:p>
          <a:p>
            <a:pPr marL="0" indent="0">
              <a:buNone/>
            </a:pPr>
            <a:r>
              <a:rPr lang="en-US" sz="1400" dirty="0"/>
              <a:t>   </a:t>
            </a:r>
            <a:r>
              <a:rPr lang="en-US" sz="1400" dirty="0" err="1"/>
              <a:t>xmlns:bf</a:t>
            </a:r>
            <a:r>
              <a:rPr lang="en-US" sz="1400" dirty="0"/>
              <a:t>="http://bibframe.org/vocab/"</a:t>
            </a:r>
          </a:p>
          <a:p>
            <a:pPr marL="0" indent="0">
              <a:buNone/>
            </a:pPr>
            <a:r>
              <a:rPr lang="en-US" sz="1400" dirty="0"/>
              <a:t>   </a:t>
            </a:r>
            <a:r>
              <a:rPr lang="en-US" sz="1400" dirty="0" err="1"/>
              <a:t>xmlns:rdf</a:t>
            </a:r>
            <a:r>
              <a:rPr lang="en-US" sz="1400" dirty="0"/>
              <a:t>="http://www.w3.org/1999/02/22-rdf-syntax-ns#"</a:t>
            </a:r>
          </a:p>
          <a:p>
            <a:pPr marL="0" indent="0">
              <a:buNone/>
            </a:pPr>
            <a:r>
              <a:rPr lang="en-US" sz="1400" dirty="0"/>
              <a:t>  &gt; </a:t>
            </a:r>
          </a:p>
          <a:p>
            <a:pPr marL="0" indent="0">
              <a:buNone/>
            </a:pPr>
            <a:r>
              <a:rPr lang="en-US" sz="1400" dirty="0"/>
              <a:t>   &lt;</a:t>
            </a:r>
            <a:r>
              <a:rPr lang="en-US" sz="1400" dirty="0" err="1"/>
              <a:t>bf:Topic</a:t>
            </a:r>
            <a:r>
              <a:rPr lang="en-US" sz="1400" dirty="0"/>
              <a:t>   </a:t>
            </a:r>
            <a:r>
              <a:rPr lang="en-US" sz="1400" dirty="0" err="1"/>
              <a:t>rdf:about</a:t>
            </a:r>
            <a:r>
              <a:rPr lang="en-US" sz="1400" dirty="0"/>
              <a:t>="http://bibframe.org/resources/uls1444582116/ocn896689543topic17"&gt;</a:t>
            </a:r>
          </a:p>
          <a:p>
            <a:pPr marL="0" indent="0">
              <a:buNone/>
            </a:pPr>
            <a:r>
              <a:rPr lang="en-US" sz="1400" dirty="0"/>
              <a:t>    &lt;</a:t>
            </a:r>
            <a:r>
              <a:rPr lang="en-US" sz="1400" dirty="0" err="1"/>
              <a:t>bf:label</a:t>
            </a:r>
            <a:r>
              <a:rPr lang="en-US" sz="1400" dirty="0"/>
              <a:t>&gt;Wolves--Fiction&lt;/</a:t>
            </a:r>
            <a:r>
              <a:rPr lang="en-US" sz="1400" dirty="0" err="1"/>
              <a:t>bf:label</a:t>
            </a:r>
            <a:r>
              <a:rPr lang="en-US" sz="1400" dirty="0"/>
              <a:t>&gt;</a:t>
            </a:r>
          </a:p>
          <a:p>
            <a:pPr marL="0" indent="0">
              <a:buNone/>
            </a:pPr>
            <a:r>
              <a:rPr lang="en-US" sz="1400" dirty="0"/>
              <a:t>    </a:t>
            </a:r>
            <a:r>
              <a:rPr lang="en-US" sz="1400" dirty="0">
                <a:solidFill>
                  <a:srgbClr val="0000FF"/>
                </a:solidFill>
              </a:rPr>
              <a:t>&lt;</a:t>
            </a:r>
            <a:r>
              <a:rPr lang="en-US" sz="1400" dirty="0" err="1">
                <a:solidFill>
                  <a:srgbClr val="0000FF"/>
                </a:solidFill>
              </a:rPr>
              <a:t>bf:authorizedAccessPoint</a:t>
            </a:r>
            <a:r>
              <a:rPr lang="en-US" sz="1400" dirty="0">
                <a:solidFill>
                  <a:srgbClr val="0000FF"/>
                </a:solidFill>
              </a:rPr>
              <a:t>&gt;Wolves--Fiction&lt;/</a:t>
            </a:r>
            <a:r>
              <a:rPr lang="en-US" sz="1400" dirty="0" err="1">
                <a:solidFill>
                  <a:srgbClr val="0000FF"/>
                </a:solidFill>
              </a:rPr>
              <a:t>bf:authorizedAccessPoint</a:t>
            </a:r>
            <a:r>
              <a:rPr lang="en-US" sz="1400" dirty="0">
                <a:solidFill>
                  <a:srgbClr val="0000FF"/>
                </a:solidFill>
              </a:rPr>
              <a:t>&gt;</a:t>
            </a:r>
          </a:p>
          <a:p>
            <a:pPr marL="0" indent="0">
              <a:buNone/>
            </a:pPr>
            <a:r>
              <a:rPr lang="en-US" sz="1400" dirty="0">
                <a:solidFill>
                  <a:srgbClr val="0000FF"/>
                </a:solidFill>
              </a:rPr>
              <a:t>    &lt;</a:t>
            </a:r>
            <a:r>
              <a:rPr lang="en-US" sz="1400" dirty="0" err="1">
                <a:solidFill>
                  <a:srgbClr val="0000FF"/>
                </a:solidFill>
              </a:rPr>
              <a:t>bf:hasAuthority</a:t>
            </a:r>
            <a:r>
              <a:rPr lang="en-US" sz="1400" dirty="0">
                <a:solidFill>
                  <a:srgbClr val="0000FF"/>
                </a:solidFill>
              </a:rPr>
              <a:t> </a:t>
            </a:r>
            <a:r>
              <a:rPr lang="en-US" sz="1400" dirty="0" err="1">
                <a:solidFill>
                  <a:srgbClr val="0000FF"/>
                </a:solidFill>
              </a:rPr>
              <a:t>rdf:resource</a:t>
            </a:r>
            <a:r>
              <a:rPr lang="en-US" sz="1400" dirty="0">
                <a:solidFill>
                  <a:srgbClr val="0000FF"/>
                </a:solidFill>
              </a:rPr>
              <a:t>="http://id.loc.gov/authorities/subjects/sh2010118666"/&gt;</a:t>
            </a:r>
          </a:p>
          <a:p>
            <a:pPr marL="0" indent="0">
              <a:buNone/>
            </a:pPr>
            <a:r>
              <a:rPr lang="en-US" sz="1400" dirty="0"/>
              <a:t>   &lt;/</a:t>
            </a:r>
            <a:r>
              <a:rPr lang="en-US" sz="1400" dirty="0" err="1"/>
              <a:t>bf:Topic</a:t>
            </a:r>
            <a:r>
              <a:rPr lang="en-US" sz="1400" dirty="0"/>
              <a:t>&gt;</a:t>
            </a:r>
          </a:p>
          <a:p>
            <a:pPr marL="0" indent="0">
              <a:buNone/>
            </a:pPr>
            <a:r>
              <a:rPr lang="en-US" sz="1400" dirty="0"/>
              <a:t>&lt;/</a:t>
            </a:r>
            <a:r>
              <a:rPr lang="en-US" sz="1400" dirty="0" err="1"/>
              <a:t>rdf:RDF</a:t>
            </a:r>
            <a:r>
              <a:rPr lang="en-US" sz="1400" dirty="0"/>
              <a:t>&gt;</a:t>
            </a:r>
          </a:p>
          <a:p>
            <a:pPr marL="0" indent="0" algn="ctr">
              <a:buNone/>
            </a:pPr>
            <a:endParaRPr lang="en-US" sz="2400"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460573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Creator’s Name in RDF </a:t>
            </a:r>
          </a:p>
        </p:txBody>
      </p:sp>
      <p:sp>
        <p:nvSpPr>
          <p:cNvPr id="3" name="Content Placeholder 2"/>
          <p:cNvSpPr>
            <a:spLocks noGrp="1"/>
          </p:cNvSpPr>
          <p:nvPr>
            <p:ph idx="1"/>
          </p:nvPr>
        </p:nvSpPr>
        <p:spPr/>
        <p:txBody>
          <a:bodyPr/>
          <a:lstStyle/>
          <a:p>
            <a:pPr marL="0" indent="0">
              <a:buNone/>
            </a:pPr>
            <a:r>
              <a:rPr lang="en-US" sz="1400" dirty="0"/>
              <a:t>&lt;?xml version="1.0" encoding="utf-8"?&gt;</a:t>
            </a:r>
          </a:p>
          <a:p>
            <a:pPr marL="0" indent="0">
              <a:buNone/>
            </a:pPr>
            <a:r>
              <a:rPr lang="en-US" sz="1400" dirty="0"/>
              <a:t> &lt;</a:t>
            </a:r>
            <a:r>
              <a:rPr lang="en-US" sz="1400" dirty="0" err="1"/>
              <a:t>rdf:RDF</a:t>
            </a:r>
            <a:endParaRPr lang="en-US" sz="1400" dirty="0"/>
          </a:p>
          <a:p>
            <a:pPr marL="0" indent="0">
              <a:buNone/>
            </a:pPr>
            <a:r>
              <a:rPr lang="en-US" sz="1400" dirty="0"/>
              <a:t>   </a:t>
            </a:r>
            <a:r>
              <a:rPr lang="en-US" sz="1400" dirty="0" err="1"/>
              <a:t>xmlns:bf</a:t>
            </a:r>
            <a:r>
              <a:rPr lang="en-US" sz="1400" dirty="0"/>
              <a:t>="http://bibframe.org/vocab/"</a:t>
            </a:r>
          </a:p>
          <a:p>
            <a:pPr marL="0" indent="0">
              <a:buNone/>
            </a:pPr>
            <a:r>
              <a:rPr lang="en-US" sz="1400" dirty="0"/>
              <a:t>   </a:t>
            </a:r>
            <a:r>
              <a:rPr lang="en-US" sz="1400" dirty="0" err="1"/>
              <a:t>xmlns:rdf</a:t>
            </a:r>
            <a:r>
              <a:rPr lang="en-US" sz="1400" dirty="0"/>
              <a:t>="http://www.w3.org/1999/02/22-rdf-syntax-ns#"</a:t>
            </a:r>
          </a:p>
          <a:p>
            <a:pPr marL="0" indent="0">
              <a:buNone/>
            </a:pPr>
            <a:r>
              <a:rPr lang="en-US" sz="1400" dirty="0"/>
              <a:t>  &gt; </a:t>
            </a:r>
          </a:p>
          <a:p>
            <a:pPr marL="0" indent="0">
              <a:buNone/>
            </a:pPr>
            <a:r>
              <a:rPr lang="en-US" sz="1400" dirty="0"/>
              <a:t>   &lt;</a:t>
            </a:r>
            <a:r>
              <a:rPr lang="en-US" sz="1400" dirty="0" err="1"/>
              <a:t>bf:Person</a:t>
            </a:r>
            <a:r>
              <a:rPr lang="en-US" sz="1400" dirty="0"/>
              <a:t> </a:t>
            </a:r>
            <a:r>
              <a:rPr lang="en-US" sz="1400" dirty="0" err="1"/>
              <a:t>rdf:about</a:t>
            </a:r>
            <a:r>
              <a:rPr lang="en-US" sz="1400" dirty="0"/>
              <a:t>="http://bibframe.org/resources/uls1444582116/ocn896689543person7"&gt;</a:t>
            </a:r>
          </a:p>
          <a:p>
            <a:pPr marL="0" indent="0">
              <a:buNone/>
            </a:pPr>
            <a:r>
              <a:rPr lang="en-US" sz="1400" dirty="0"/>
              <a:t>     </a:t>
            </a:r>
            <a:r>
              <a:rPr lang="en-US" sz="1400" dirty="0">
                <a:solidFill>
                  <a:srgbClr val="0000FF"/>
                </a:solidFill>
              </a:rPr>
              <a:t>&lt;</a:t>
            </a:r>
            <a:r>
              <a:rPr lang="en-US" sz="1400" dirty="0" err="1">
                <a:solidFill>
                  <a:srgbClr val="0000FF"/>
                </a:solidFill>
              </a:rPr>
              <a:t>bf:authorizedAccessPoint</a:t>
            </a:r>
            <a:r>
              <a:rPr lang="en-US" sz="1400" dirty="0">
                <a:solidFill>
                  <a:srgbClr val="0000FF"/>
                </a:solidFill>
              </a:rPr>
              <a:t>&gt;London, Jack, 1876-1916.&lt;/</a:t>
            </a:r>
            <a:r>
              <a:rPr lang="en-US" sz="1400" dirty="0" err="1">
                <a:solidFill>
                  <a:srgbClr val="0000FF"/>
                </a:solidFill>
              </a:rPr>
              <a:t>bf:authorizedAccessPoint</a:t>
            </a:r>
            <a:r>
              <a:rPr lang="en-US" sz="1400" dirty="0">
                <a:solidFill>
                  <a:srgbClr val="0000FF"/>
                </a:solidFill>
              </a:rPr>
              <a:t>&gt;</a:t>
            </a:r>
          </a:p>
          <a:p>
            <a:pPr marL="0" indent="0">
              <a:buNone/>
            </a:pPr>
            <a:r>
              <a:rPr lang="en-US" sz="1400" dirty="0">
                <a:solidFill>
                  <a:srgbClr val="0000FF"/>
                </a:solidFill>
              </a:rPr>
              <a:t>     &lt;</a:t>
            </a:r>
            <a:r>
              <a:rPr lang="en-US" sz="1400" dirty="0" err="1">
                <a:solidFill>
                  <a:srgbClr val="0000FF"/>
                </a:solidFill>
              </a:rPr>
              <a:t>bf:hasAuthority</a:t>
            </a:r>
            <a:r>
              <a:rPr lang="en-US" sz="1400" dirty="0">
                <a:solidFill>
                  <a:srgbClr val="0000FF"/>
                </a:solidFill>
              </a:rPr>
              <a:t> </a:t>
            </a:r>
            <a:r>
              <a:rPr lang="en-US" sz="1400" dirty="0" err="1">
                <a:solidFill>
                  <a:srgbClr val="0000FF"/>
                </a:solidFill>
              </a:rPr>
              <a:t>rdf:resource</a:t>
            </a:r>
            <a:r>
              <a:rPr lang="en-US" sz="1400" dirty="0">
                <a:solidFill>
                  <a:srgbClr val="0000FF"/>
                </a:solidFill>
              </a:rPr>
              <a:t>="http://id.loc.gov/authorities/names/n78086415"/&gt;</a:t>
            </a:r>
          </a:p>
          <a:p>
            <a:pPr marL="0" indent="0">
              <a:buNone/>
            </a:pPr>
            <a:r>
              <a:rPr lang="en-US" sz="1400" dirty="0"/>
              <a:t>     &lt;</a:t>
            </a:r>
            <a:r>
              <a:rPr lang="en-US" sz="1400" dirty="0" err="1"/>
              <a:t>bf:label</a:t>
            </a:r>
            <a:r>
              <a:rPr lang="en-US" sz="1400" dirty="0"/>
              <a:t>&gt;London, Jack, 1876-1916.&lt;/</a:t>
            </a:r>
            <a:r>
              <a:rPr lang="en-US" sz="1400" dirty="0" err="1"/>
              <a:t>bf:label</a:t>
            </a:r>
            <a:r>
              <a:rPr lang="en-US" sz="1400" dirty="0"/>
              <a:t>&gt;</a:t>
            </a:r>
          </a:p>
          <a:p>
            <a:pPr marL="0" indent="0">
              <a:buNone/>
            </a:pPr>
            <a:r>
              <a:rPr lang="en-US" sz="1400" dirty="0"/>
              <a:t>    &lt;/</a:t>
            </a:r>
            <a:r>
              <a:rPr lang="en-US" sz="1400" dirty="0" err="1"/>
              <a:t>bf:Person</a:t>
            </a:r>
            <a:r>
              <a:rPr lang="en-US" sz="1400" dirty="0"/>
              <a:t>&gt;</a:t>
            </a:r>
          </a:p>
          <a:p>
            <a:pPr marL="0" indent="0">
              <a:buNone/>
            </a:pPr>
            <a:r>
              <a:rPr lang="en-US" sz="1400" dirty="0"/>
              <a:t> &lt;/</a:t>
            </a:r>
            <a:r>
              <a:rPr lang="en-US" sz="1400" dirty="0" err="1"/>
              <a:t>rdf:RDF</a:t>
            </a:r>
            <a:r>
              <a:rPr lang="en-US" sz="1400" dirty="0"/>
              <a:t>&gt;</a:t>
            </a:r>
          </a:p>
          <a:p>
            <a:pPr marL="0" indent="0" algn="ctr">
              <a:buNone/>
            </a:pPr>
            <a:endParaRPr lang="en-US" sz="2400"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15132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dirty="0"/>
              <a:t>RDA - Six Years Later, Where Are We Now?</a:t>
            </a:r>
            <a:endParaRPr lang="en-US" altLang="en-US" sz="2800" dirty="0" smtClean="0"/>
          </a:p>
        </p:txBody>
      </p:sp>
      <p:sp>
        <p:nvSpPr>
          <p:cNvPr id="3075" name="Content Placeholder 2"/>
          <p:cNvSpPr>
            <a:spLocks noGrp="1"/>
          </p:cNvSpPr>
          <p:nvPr>
            <p:ph idx="1"/>
          </p:nvPr>
        </p:nvSpPr>
        <p:spPr>
          <a:xfrm>
            <a:off x="1066800" y="1143000"/>
            <a:ext cx="7315200" cy="4876800"/>
          </a:xfrm>
        </p:spPr>
        <p:txBody>
          <a:bodyPr/>
          <a:lstStyle/>
          <a:p>
            <a:r>
              <a:rPr lang="en-US" sz="2400" dirty="0"/>
              <a:t>RDA released in 2010 – 6 </a:t>
            </a:r>
            <a:r>
              <a:rPr lang="en-US" sz="2400" dirty="0" smtClean="0"/>
              <a:t>Years</a:t>
            </a:r>
            <a:endParaRPr lang="en-US" sz="2400" dirty="0"/>
          </a:p>
          <a:p>
            <a:r>
              <a:rPr lang="en-US" sz="2400" dirty="0"/>
              <a:t>RDA Implementation Started in 2013 – 4 Years</a:t>
            </a:r>
          </a:p>
          <a:p>
            <a:r>
              <a:rPr lang="en-US" sz="2400" dirty="0"/>
              <a:t>Switch to RDA</a:t>
            </a:r>
          </a:p>
          <a:p>
            <a:pPr marL="0" indent="0">
              <a:buNone/>
            </a:pPr>
            <a:r>
              <a:rPr lang="en-US" sz="2400" dirty="0"/>
              <a:t>    - LC and other US National Libraries</a:t>
            </a:r>
          </a:p>
          <a:p>
            <a:pPr marL="0" indent="0">
              <a:buNone/>
            </a:pPr>
            <a:r>
              <a:rPr lang="en-US" sz="2400" dirty="0"/>
              <a:t>    - Large Academic Libraries in US</a:t>
            </a:r>
          </a:p>
          <a:p>
            <a:pPr marL="0" indent="0">
              <a:buNone/>
            </a:pPr>
            <a:r>
              <a:rPr lang="en-US" sz="2400" dirty="0"/>
              <a:t>    - Other libraries in US </a:t>
            </a:r>
            <a:r>
              <a:rPr lang="en-US" sz="2400" dirty="0" smtClean="0"/>
              <a:t> </a:t>
            </a:r>
            <a:endParaRPr lang="en-US" sz="2400" dirty="0"/>
          </a:p>
          <a:p>
            <a:pPr marL="0" indent="0">
              <a:buNone/>
            </a:pPr>
            <a:r>
              <a:rPr lang="en-US" sz="2000" dirty="0"/>
              <a:t> </a:t>
            </a:r>
            <a:r>
              <a:rPr lang="en-US" sz="2000" dirty="0" smtClean="0"/>
              <a:t>   </a:t>
            </a:r>
            <a:endParaRPr lang="en-US" sz="2000" dirty="0"/>
          </a:p>
          <a:p>
            <a:endParaRPr lang="en-US" altLang="en-US" sz="2400" dirty="0" smtClean="0"/>
          </a:p>
        </p:txBody>
      </p:sp>
    </p:spTree>
    <p:extLst>
      <p:ext uri="{BB962C8B-B14F-4D97-AF65-F5344CB8AC3E}">
        <p14:creationId xmlns:p14="http://schemas.microsoft.com/office/powerpoint/2010/main" val="3867009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BIBFRAME Implementation Projects</a:t>
            </a:r>
          </a:p>
        </p:txBody>
      </p:sp>
      <p:sp>
        <p:nvSpPr>
          <p:cNvPr id="3" name="Content Placeholder 2"/>
          <p:cNvSpPr>
            <a:spLocks noGrp="1"/>
          </p:cNvSpPr>
          <p:nvPr>
            <p:ph idx="1"/>
          </p:nvPr>
        </p:nvSpPr>
        <p:spPr/>
        <p:txBody>
          <a:bodyPr/>
          <a:lstStyle/>
          <a:p>
            <a:r>
              <a:rPr lang="en-US" sz="2000" dirty="0"/>
              <a:t>Columbia University Libraries - Test the BIBFRAME vocabulary and data model by converting MARC and MODS records; assess available BIBFRAME tools and test the BIBFRAME Editor for the creation of new BIBFRAME descriptions</a:t>
            </a:r>
          </a:p>
          <a:p>
            <a:r>
              <a:rPr lang="en-US" sz="2000" dirty="0"/>
              <a:t> German National Library - BIBFRAME prototype in DNB </a:t>
            </a:r>
            <a:r>
              <a:rPr lang="en-US" sz="2000" dirty="0" smtClean="0"/>
              <a:t>  OPAC</a:t>
            </a:r>
            <a:endParaRPr lang="en-US" sz="2000" dirty="0"/>
          </a:p>
          <a:p>
            <a:r>
              <a:rPr lang="en-US" sz="2000" dirty="0"/>
              <a:t> Library of Alexandria - Test BIBFRAME vocabulary, data model, and tools. Contribute to the creation of new Arabic BIBFRAME records, and conversion tool development for the Arabic Language</a:t>
            </a:r>
          </a:p>
          <a:p>
            <a:pPr marL="0" indent="0">
              <a:buNone/>
            </a:pPr>
            <a:endParaRPr lang="en-US" sz="2400"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908675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BIBFRAME Implementation Projects - continued</a:t>
            </a:r>
          </a:p>
        </p:txBody>
      </p:sp>
      <p:sp>
        <p:nvSpPr>
          <p:cNvPr id="3" name="Content Placeholder 2"/>
          <p:cNvSpPr>
            <a:spLocks noGrp="1"/>
          </p:cNvSpPr>
          <p:nvPr>
            <p:ph idx="1"/>
          </p:nvPr>
        </p:nvSpPr>
        <p:spPr/>
        <p:txBody>
          <a:bodyPr/>
          <a:lstStyle/>
          <a:p>
            <a:pPr marL="203200" indent="0">
              <a:buNone/>
            </a:pPr>
            <a:r>
              <a:rPr lang="en-US" sz="2000" dirty="0"/>
              <a:t>University of Illinois - examine aspects of the BF model related to </a:t>
            </a:r>
            <a:r>
              <a:rPr lang="en-US" sz="2000" dirty="0" err="1"/>
              <a:t>ebooks</a:t>
            </a:r>
            <a:endParaRPr lang="en-US" sz="2000" dirty="0"/>
          </a:p>
          <a:p>
            <a:pPr marL="0" indent="0">
              <a:buNone/>
            </a:pPr>
            <a:r>
              <a:rPr lang="en-US" sz="2000" dirty="0" smtClean="0"/>
              <a:t>     - </a:t>
            </a:r>
            <a:r>
              <a:rPr lang="en-US" sz="2000" dirty="0"/>
              <a:t>Convert their 300,000 </a:t>
            </a:r>
            <a:r>
              <a:rPr lang="en-US" sz="2000" dirty="0" err="1"/>
              <a:t>ebooks</a:t>
            </a:r>
            <a:r>
              <a:rPr lang="en-US" sz="2000" dirty="0"/>
              <a:t> from MARC to </a:t>
            </a:r>
            <a:r>
              <a:rPr lang="en-US" sz="2000" dirty="0" smtClean="0"/>
              <a:t>BIBFRAME</a:t>
            </a:r>
          </a:p>
          <a:p>
            <a:pPr marL="0" indent="0">
              <a:buNone/>
            </a:pPr>
            <a:r>
              <a:rPr lang="en-US" sz="2000" dirty="0" smtClean="0"/>
              <a:t>     - Develop an interface for users to search for those </a:t>
            </a:r>
            <a:r>
              <a:rPr lang="en-US" sz="2000" dirty="0" err="1" smtClean="0"/>
              <a:t>ebooks</a:t>
            </a:r>
            <a:endParaRPr lang="en-US" sz="2000" dirty="0" smtClean="0"/>
          </a:p>
          <a:p>
            <a:pPr marL="0" indent="0">
              <a:buNone/>
            </a:pPr>
            <a:r>
              <a:rPr lang="en-US" sz="2000" dirty="0"/>
              <a:t> </a:t>
            </a:r>
            <a:r>
              <a:rPr lang="en-US" sz="2000" dirty="0" smtClean="0"/>
              <a:t>    - UIUC </a:t>
            </a:r>
            <a:r>
              <a:rPr lang="en-US" sz="2000" dirty="0" err="1"/>
              <a:t>Bibframe</a:t>
            </a:r>
            <a:r>
              <a:rPr lang="en-US" sz="2000" dirty="0"/>
              <a:t> search interface </a:t>
            </a:r>
            <a:r>
              <a:rPr lang="en-US" sz="2000" dirty="0" smtClean="0"/>
              <a:t> </a:t>
            </a:r>
            <a:r>
              <a:rPr lang="en-US" sz="2000" dirty="0" smtClean="0">
                <a:hlinkClick r:id="rId2"/>
              </a:rPr>
              <a:t>http</a:t>
            </a:r>
            <a:r>
              <a:rPr lang="en-US" sz="2000" dirty="0">
                <a:hlinkClick r:id="rId2"/>
              </a:rPr>
              <a:t>://sif.library.illinois.edu/bibframe/search.php</a:t>
            </a:r>
            <a:r>
              <a:rPr lang="en-US" sz="2000" dirty="0"/>
              <a:t>?</a:t>
            </a:r>
          </a:p>
          <a:p>
            <a:pPr marL="0" indent="0">
              <a:buNone/>
            </a:pPr>
            <a:r>
              <a:rPr lang="en-US" sz="2000" dirty="0"/>
              <a:t> </a:t>
            </a:r>
            <a:r>
              <a:rPr lang="en-US" sz="2000" dirty="0" smtClean="0"/>
              <a:t>    - Example </a:t>
            </a:r>
            <a:r>
              <a:rPr lang="en-US" sz="2000" dirty="0"/>
              <a:t>Record </a:t>
            </a:r>
            <a:r>
              <a:rPr lang="en-US" sz="2000" dirty="0" smtClean="0">
                <a:hlinkClick r:id="rId3"/>
              </a:rPr>
              <a:t>http</a:t>
            </a:r>
            <a:r>
              <a:rPr lang="en-US" sz="2000" dirty="0">
                <a:hlinkClick r:id="rId3"/>
              </a:rPr>
              <a:t>://sif.library.illinois.edu/bibframe/html/7578470.html</a:t>
            </a:r>
            <a:endParaRPr lang="en-US" sz="2000"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73675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Record</a:t>
            </a:r>
          </a:p>
        </p:txBody>
      </p:sp>
      <p:sp>
        <p:nvSpPr>
          <p:cNvPr id="3" name="Content Placeholder 2"/>
          <p:cNvSpPr>
            <a:spLocks noGrp="1"/>
          </p:cNvSpPr>
          <p:nvPr>
            <p:ph idx="1"/>
          </p:nvPr>
        </p:nvSpPr>
        <p:spPr/>
        <p:txBody>
          <a:bodyPr/>
          <a:lstStyle/>
          <a:p>
            <a:pPr marL="0" indent="0" algn="ctr">
              <a:buNone/>
            </a:pPr>
            <a:endParaRPr lang="en-US" sz="2400" dirty="0"/>
          </a:p>
          <a:p>
            <a:endParaRPr lang="en-US" dirty="0" smtClean="0"/>
          </a:p>
          <a:p>
            <a:endParaRPr lang="en-US" dirty="0"/>
          </a:p>
          <a:p>
            <a:endParaRPr lang="en-US" dirty="0" smtClean="0"/>
          </a:p>
          <a:p>
            <a:endParaRPr lang="en-US" dirty="0"/>
          </a:p>
          <a:p>
            <a:endParaRPr lang="en-US" dirty="0"/>
          </a:p>
        </p:txBody>
      </p:sp>
      <p:pic>
        <p:nvPicPr>
          <p:cNvPr id="4" name="Content Placeholder 3"/>
          <p:cNvPicPr>
            <a:picLocks/>
          </p:cNvPicPr>
          <p:nvPr/>
        </p:nvPicPr>
        <p:blipFill>
          <a:blip r:embed="rId2"/>
          <a:stretch>
            <a:fillRect/>
          </a:stretch>
        </p:blipFill>
        <p:spPr bwMode="auto">
          <a:xfrm>
            <a:off x="539552" y="980728"/>
            <a:ext cx="8229600"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952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Record</a:t>
            </a:r>
          </a:p>
        </p:txBody>
      </p:sp>
      <p:sp>
        <p:nvSpPr>
          <p:cNvPr id="3" name="Content Placeholder 2"/>
          <p:cNvSpPr>
            <a:spLocks noGrp="1"/>
          </p:cNvSpPr>
          <p:nvPr>
            <p:ph idx="1"/>
          </p:nvPr>
        </p:nvSpPr>
        <p:spPr/>
        <p:txBody>
          <a:bodyPr/>
          <a:lstStyle/>
          <a:p>
            <a:pPr marL="0" indent="0" algn="ctr">
              <a:buNone/>
            </a:pPr>
            <a:endParaRPr lang="en-US" sz="2400" dirty="0"/>
          </a:p>
          <a:p>
            <a:endParaRPr lang="en-US" dirty="0" smtClean="0"/>
          </a:p>
          <a:p>
            <a:endParaRPr lang="en-US" dirty="0"/>
          </a:p>
          <a:p>
            <a:endParaRPr lang="en-US" dirty="0" smtClean="0"/>
          </a:p>
          <a:p>
            <a:endParaRPr lang="en-US" dirty="0"/>
          </a:p>
          <a:p>
            <a:endParaRPr lang="en-US" dirty="0"/>
          </a:p>
        </p:txBody>
      </p:sp>
      <p:pic>
        <p:nvPicPr>
          <p:cNvPr id="5" name="Content Placeholder 3"/>
          <p:cNvPicPr>
            <a:picLocks/>
          </p:cNvPicPr>
          <p:nvPr/>
        </p:nvPicPr>
        <p:blipFill>
          <a:blip r:embed="rId2"/>
          <a:stretch>
            <a:fillRect/>
          </a:stretch>
        </p:blipFill>
        <p:spPr bwMode="auto">
          <a:xfrm>
            <a:off x="457200" y="1052736"/>
            <a:ext cx="822960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656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Record</a:t>
            </a:r>
          </a:p>
        </p:txBody>
      </p:sp>
      <p:sp>
        <p:nvSpPr>
          <p:cNvPr id="3" name="Content Placeholder 2"/>
          <p:cNvSpPr>
            <a:spLocks noGrp="1"/>
          </p:cNvSpPr>
          <p:nvPr>
            <p:ph idx="1"/>
          </p:nvPr>
        </p:nvSpPr>
        <p:spPr/>
        <p:txBody>
          <a:bodyPr/>
          <a:lstStyle/>
          <a:p>
            <a:pPr marL="0" indent="0" algn="ctr">
              <a:buNone/>
            </a:pPr>
            <a:endParaRPr lang="en-US" sz="2400" dirty="0"/>
          </a:p>
          <a:p>
            <a:endParaRPr lang="en-US" dirty="0" smtClean="0"/>
          </a:p>
          <a:p>
            <a:endParaRPr lang="en-US" dirty="0"/>
          </a:p>
          <a:p>
            <a:endParaRPr lang="en-US" dirty="0" smtClean="0"/>
          </a:p>
          <a:p>
            <a:endParaRPr lang="en-US" dirty="0"/>
          </a:p>
          <a:p>
            <a:endParaRPr lang="en-US" dirty="0"/>
          </a:p>
        </p:txBody>
      </p:sp>
      <p:pic>
        <p:nvPicPr>
          <p:cNvPr id="5" name="Content Placeholder 4"/>
          <p:cNvPicPr>
            <a:picLocks/>
          </p:cNvPicPr>
          <p:nvPr/>
        </p:nvPicPr>
        <p:blipFill>
          <a:blip r:embed="rId2"/>
          <a:stretch>
            <a:fillRect/>
          </a:stretch>
        </p:blipFill>
        <p:spPr bwMode="auto">
          <a:xfrm>
            <a:off x="467544" y="1052736"/>
            <a:ext cx="8229600"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732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Transition From MARC to BIBFRAME</a:t>
            </a:r>
            <a:endParaRPr lang="en-US" sz="2400" dirty="0"/>
          </a:p>
        </p:txBody>
      </p:sp>
      <p:sp>
        <p:nvSpPr>
          <p:cNvPr id="3" name="Content Placeholder 2"/>
          <p:cNvSpPr>
            <a:spLocks noGrp="1"/>
          </p:cNvSpPr>
          <p:nvPr>
            <p:ph idx="1"/>
          </p:nvPr>
        </p:nvSpPr>
        <p:spPr/>
        <p:txBody>
          <a:bodyPr/>
          <a:lstStyle/>
          <a:p>
            <a:r>
              <a:rPr lang="en-US" sz="2400" dirty="0" smtClean="0"/>
              <a:t>ILS Vendors are preparing the transition from MARC to BIBFRAME </a:t>
            </a:r>
          </a:p>
          <a:p>
            <a:r>
              <a:rPr lang="en-US" sz="2400" dirty="0" smtClean="0"/>
              <a:t>An Example: BIBFRAME Project by </a:t>
            </a:r>
            <a:r>
              <a:rPr lang="en-US" sz="2400" dirty="0" err="1" smtClean="0"/>
              <a:t>SirsiDynix</a:t>
            </a:r>
            <a:r>
              <a:rPr lang="en-US" sz="2400" dirty="0" smtClean="0"/>
              <a:t>, in partnership with </a:t>
            </a:r>
            <a:r>
              <a:rPr lang="en-US" sz="2400" dirty="0" err="1" smtClean="0"/>
              <a:t>Zepheira</a:t>
            </a:r>
            <a:endParaRPr lang="en-US" sz="2400" dirty="0" smtClean="0"/>
          </a:p>
          <a:p>
            <a:pPr marL="0" indent="0">
              <a:buNone/>
            </a:pPr>
            <a:endParaRPr lang="en-US" sz="2400" dirty="0" smtClean="0"/>
          </a:p>
          <a:p>
            <a:pPr marL="0" indent="0">
              <a:buNone/>
            </a:pPr>
            <a:r>
              <a:rPr lang="en-US" sz="2400" dirty="0" smtClean="0"/>
              <a:t>    - </a:t>
            </a:r>
            <a:r>
              <a:rPr lang="en-US" sz="2000" dirty="0" smtClean="0"/>
              <a:t>Phase 1: </a:t>
            </a:r>
            <a:r>
              <a:rPr lang="en-US" sz="2000" smtClean="0"/>
              <a:t>BLUEcloud</a:t>
            </a:r>
            <a:r>
              <a:rPr lang="en-US" sz="2000" dirty="0" smtClean="0"/>
              <a:t> Visibility (released, 2015)</a:t>
            </a:r>
          </a:p>
          <a:p>
            <a:pPr marL="0" indent="0">
              <a:buNone/>
            </a:pPr>
            <a:r>
              <a:rPr lang="en-US" sz="2000" dirty="0"/>
              <a:t> </a:t>
            </a:r>
            <a:r>
              <a:rPr lang="en-US" sz="2000" dirty="0" smtClean="0"/>
              <a:t>    - Phase 2: </a:t>
            </a:r>
            <a:r>
              <a:rPr lang="en-US" sz="2000" dirty="0" err="1" smtClean="0"/>
              <a:t>BLUEcloud</a:t>
            </a:r>
            <a:r>
              <a:rPr lang="en-US" sz="2000" dirty="0" smtClean="0"/>
              <a:t> Source       </a:t>
            </a:r>
            <a:endParaRPr lang="en-US" sz="2000" dirty="0"/>
          </a:p>
          <a:p>
            <a:pPr algn="ctr"/>
            <a:endParaRPr lang="en-US" dirty="0" smtClean="0"/>
          </a:p>
          <a:p>
            <a:pPr marL="0" indent="0" algn="ctr">
              <a:buNone/>
            </a:pPr>
            <a:endParaRPr lang="en-US" dirty="0"/>
          </a:p>
          <a:p>
            <a:pPr algn="ctr"/>
            <a:endParaRPr lang="en-US" dirty="0"/>
          </a:p>
        </p:txBody>
      </p:sp>
    </p:spTree>
    <p:extLst>
      <p:ext uri="{BB962C8B-B14F-4D97-AF65-F5344CB8AC3E}">
        <p14:creationId xmlns:p14="http://schemas.microsoft.com/office/powerpoint/2010/main" val="3950940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Transition From MARC to BIBFRAME - Continued</a:t>
            </a:r>
            <a:endParaRPr lang="en-US" sz="2400" dirty="0"/>
          </a:p>
        </p:txBody>
      </p:sp>
      <p:sp>
        <p:nvSpPr>
          <p:cNvPr id="3" name="Content Placeholder 2"/>
          <p:cNvSpPr>
            <a:spLocks noGrp="1"/>
          </p:cNvSpPr>
          <p:nvPr>
            <p:ph idx="1"/>
          </p:nvPr>
        </p:nvSpPr>
        <p:spPr/>
        <p:txBody>
          <a:bodyPr/>
          <a:lstStyle/>
          <a:p>
            <a:r>
              <a:rPr lang="en-US" sz="2000" dirty="0" err="1" smtClean="0"/>
              <a:t>BLUEcloud</a:t>
            </a:r>
            <a:r>
              <a:rPr lang="en-US" sz="2000" dirty="0" smtClean="0"/>
              <a:t> Visibility - </a:t>
            </a:r>
            <a:r>
              <a:rPr lang="en-US" sz="2000" dirty="0"/>
              <a:t>Bring library resources to the open Web </a:t>
            </a:r>
          </a:p>
          <a:p>
            <a:pPr marL="0" indent="0">
              <a:buNone/>
            </a:pPr>
            <a:r>
              <a:rPr lang="en-US" sz="2000" dirty="0"/>
              <a:t>     - Convert MARC records into BIBFRAME model</a:t>
            </a:r>
          </a:p>
          <a:p>
            <a:pPr marL="0" indent="0">
              <a:buNone/>
            </a:pPr>
            <a:r>
              <a:rPr lang="en-US" sz="2000" dirty="0"/>
              <a:t>     - Setup search </a:t>
            </a:r>
            <a:r>
              <a:rPr lang="en-US" sz="2000" dirty="0" smtClean="0"/>
              <a:t>engine </a:t>
            </a:r>
            <a:r>
              <a:rPr lang="en-US" sz="2000" dirty="0"/>
              <a:t>to view new </a:t>
            </a:r>
            <a:r>
              <a:rPr lang="en-US" sz="2000" dirty="0" smtClean="0"/>
              <a:t>records</a:t>
            </a:r>
          </a:p>
          <a:p>
            <a:r>
              <a:rPr lang="en-US" sz="2000" dirty="0" err="1" smtClean="0"/>
              <a:t>BLUECloud</a:t>
            </a:r>
            <a:r>
              <a:rPr lang="en-US" sz="2000" dirty="0" smtClean="0"/>
              <a:t> Source</a:t>
            </a:r>
          </a:p>
          <a:p>
            <a:pPr marL="0" indent="0">
              <a:buNone/>
            </a:pPr>
            <a:r>
              <a:rPr lang="en-US" sz="2000" dirty="0"/>
              <a:t> </a:t>
            </a:r>
            <a:r>
              <a:rPr lang="en-US" sz="2000" dirty="0" smtClean="0"/>
              <a:t>   - </a:t>
            </a:r>
            <a:r>
              <a:rPr lang="en-US" sz="2000" dirty="0"/>
              <a:t>Catalog in BIBFRAME model</a:t>
            </a:r>
            <a:endParaRPr lang="en-US" sz="2000" dirty="0" smtClean="0"/>
          </a:p>
          <a:p>
            <a:r>
              <a:rPr lang="en-US" sz="2000" dirty="0"/>
              <a:t>United States Army Corps of Engineers Research and Development </a:t>
            </a:r>
            <a:r>
              <a:rPr lang="en-US" sz="2000" dirty="0" smtClean="0"/>
              <a:t>Center (ERCD) </a:t>
            </a:r>
            <a:r>
              <a:rPr lang="en-US" sz="2000" dirty="0"/>
              <a:t>Library </a:t>
            </a:r>
            <a:r>
              <a:rPr lang="en-US" sz="2000" dirty="0" smtClean="0"/>
              <a:t>has implemented the product (listed in BIBFRAME </a:t>
            </a:r>
            <a:r>
              <a:rPr lang="en-US" sz="2000" dirty="0"/>
              <a:t>Implementation </a:t>
            </a:r>
            <a:r>
              <a:rPr lang="en-US" sz="2000" dirty="0" smtClean="0"/>
              <a:t>Register)</a:t>
            </a:r>
          </a:p>
          <a:p>
            <a:pPr marL="0" indent="0">
              <a:buNone/>
            </a:pPr>
            <a:r>
              <a:rPr lang="en-US" sz="2000" dirty="0"/>
              <a:t>     </a:t>
            </a:r>
            <a:r>
              <a:rPr lang="en-US" sz="2000" dirty="0" smtClean="0"/>
              <a:t> </a:t>
            </a:r>
            <a:endParaRPr lang="en-US" sz="2000" dirty="0"/>
          </a:p>
          <a:p>
            <a:pPr algn="ctr"/>
            <a:endParaRPr lang="en-US" dirty="0" smtClean="0"/>
          </a:p>
          <a:p>
            <a:pPr marL="0" indent="0" algn="ctr">
              <a:buNone/>
            </a:pPr>
            <a:endParaRPr lang="en-US" dirty="0"/>
          </a:p>
          <a:p>
            <a:pPr algn="ctr"/>
            <a:endParaRPr lang="en-US" dirty="0"/>
          </a:p>
        </p:txBody>
      </p:sp>
    </p:spTree>
    <p:extLst>
      <p:ext uri="{BB962C8B-B14F-4D97-AF65-F5344CB8AC3E}">
        <p14:creationId xmlns:p14="http://schemas.microsoft.com/office/powerpoint/2010/main" val="3646985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Transition from MARC to BIBFRAME</a:t>
            </a:r>
            <a:endParaRPr lang="en-US" sz="2800" dirty="0"/>
          </a:p>
        </p:txBody>
      </p:sp>
      <p:sp>
        <p:nvSpPr>
          <p:cNvPr id="3" name="Content Placeholder 2"/>
          <p:cNvSpPr>
            <a:spLocks noGrp="1"/>
          </p:cNvSpPr>
          <p:nvPr>
            <p:ph idx="1"/>
          </p:nvPr>
        </p:nvSpPr>
        <p:spPr/>
        <p:txBody>
          <a:bodyPr/>
          <a:lstStyle/>
          <a:p>
            <a:pPr marL="0" indent="0">
              <a:buNone/>
            </a:pPr>
            <a:r>
              <a:rPr lang="en-US" sz="2400" dirty="0"/>
              <a:t>“When should we move to BIBFRAME?</a:t>
            </a:r>
          </a:p>
          <a:p>
            <a:pPr marL="0" indent="0">
              <a:buNone/>
            </a:pPr>
            <a:r>
              <a:rPr lang="en-US" sz="2400" dirty="0"/>
              <a:t>BIBFRAME is far from an environment that you could move to yet</a:t>
            </a:r>
            <a:r>
              <a:rPr lang="en-US" sz="2400" dirty="0" smtClean="0"/>
              <a:t>.” </a:t>
            </a:r>
          </a:p>
          <a:p>
            <a:pPr marL="0" indent="0">
              <a:buNone/>
            </a:pPr>
            <a:r>
              <a:rPr lang="en-US" sz="2400" dirty="0"/>
              <a:t> </a:t>
            </a:r>
            <a:r>
              <a:rPr lang="en-US" sz="2400" dirty="0" smtClean="0"/>
              <a:t>                – </a:t>
            </a:r>
            <a:r>
              <a:rPr lang="en-US" sz="2400" dirty="0"/>
              <a:t>BIBFRAME Frequently Asked Questions</a:t>
            </a:r>
          </a:p>
          <a:p>
            <a:pPr marL="0" indent="0" algn="r">
              <a:buNone/>
            </a:pPr>
            <a:r>
              <a:rPr lang="en-US" sz="1100" dirty="0">
                <a:hlinkClick r:id="rId2"/>
              </a:rPr>
              <a:t>http://www.loc.gov/bibframe/faqs</a:t>
            </a:r>
            <a:r>
              <a:rPr lang="en-US" sz="1100" dirty="0" smtClean="0">
                <a:hlinkClick r:id="rId2"/>
              </a:rPr>
              <a:t>/</a:t>
            </a:r>
            <a:endParaRPr lang="en-US" sz="1100" dirty="0" smtClean="0"/>
          </a:p>
          <a:p>
            <a:pPr marL="0" indent="0" algn="r">
              <a:buNone/>
            </a:pPr>
            <a:endParaRPr lang="en-US" sz="1100" dirty="0"/>
          </a:p>
          <a:p>
            <a:pPr marL="0" indent="0" algn="r">
              <a:buNone/>
            </a:pPr>
            <a:endParaRPr lang="en-US" sz="1200" dirty="0"/>
          </a:p>
          <a:p>
            <a:pPr marL="0" indent="0">
              <a:buNone/>
            </a:pPr>
            <a:r>
              <a:rPr lang="en-US" sz="2400" dirty="0" smtClean="0"/>
              <a:t>“Resource </a:t>
            </a:r>
            <a:r>
              <a:rPr lang="en-US" sz="2400" dirty="0"/>
              <a:t>management systems might make the transition from MARC to BIBFRAME in the next 3 to 5 years</a:t>
            </a:r>
            <a:r>
              <a:rPr lang="en-US" sz="2400" dirty="0" smtClean="0"/>
              <a:t>.” – Marshall Breeding</a:t>
            </a:r>
            <a:endParaRPr lang="en-US" dirty="0"/>
          </a:p>
          <a:p>
            <a:pPr marL="0" indent="0" algn="r">
              <a:buNone/>
            </a:pPr>
            <a:r>
              <a:rPr lang="en-US" sz="1100" dirty="0">
                <a:hlinkClick r:id="rId3"/>
              </a:rPr>
              <a:t>http://www.infotoday.com/cilmag/dec14/Breeding--</a:t>
            </a:r>
            <a:r>
              <a:rPr lang="en-US" sz="1100" dirty="0" smtClean="0">
                <a:hlinkClick r:id="rId3"/>
              </a:rPr>
              <a:t>Library-Technology-Forecast-for-2015-and-Beyond.shtml</a:t>
            </a:r>
            <a:endParaRPr lang="en-US" sz="1100" dirty="0" smtClean="0"/>
          </a:p>
          <a:p>
            <a:pPr marL="0" indent="0" algn="r">
              <a:buNone/>
            </a:pPr>
            <a:endParaRPr lang="en-US" sz="1100" dirty="0" smtClean="0"/>
          </a:p>
          <a:p>
            <a:endParaRPr lang="en-US" dirty="0"/>
          </a:p>
          <a:p>
            <a:endParaRPr lang="en-US" dirty="0"/>
          </a:p>
        </p:txBody>
      </p:sp>
    </p:spTree>
    <p:extLst>
      <p:ext uri="{BB962C8B-B14F-4D97-AF65-F5344CB8AC3E}">
        <p14:creationId xmlns:p14="http://schemas.microsoft.com/office/powerpoint/2010/main" val="1660871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What’s next?</a:t>
            </a:r>
            <a:endParaRPr lang="en-US" sz="3200"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4048125" cy="2686050"/>
          </a:xfrm>
          <a:prstGeom prst="rect">
            <a:avLst/>
          </a:prstGeom>
        </p:spPr>
      </p:pic>
    </p:spTree>
    <p:extLst>
      <p:ext uri="{BB962C8B-B14F-4D97-AF65-F5344CB8AC3E}">
        <p14:creationId xmlns:p14="http://schemas.microsoft.com/office/powerpoint/2010/main" val="1626561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915400" cy="715962"/>
          </a:xfrm>
        </p:spPr>
        <p:txBody>
          <a:bodyPr/>
          <a:lstStyle/>
          <a:p>
            <a:r>
              <a:rPr lang="en-US" sz="2000" dirty="0" smtClean="0"/>
              <a:t>Cataloging Goals and Trends: What Do Libraries Want?</a:t>
            </a:r>
            <a:endParaRPr lang="en-US" sz="2000" dirty="0"/>
          </a:p>
        </p:txBody>
      </p:sp>
      <p:sp>
        <p:nvSpPr>
          <p:cNvPr id="3" name="Content Placeholder 2"/>
          <p:cNvSpPr>
            <a:spLocks noGrp="1"/>
          </p:cNvSpPr>
          <p:nvPr>
            <p:ph idx="1"/>
          </p:nvPr>
        </p:nvSpPr>
        <p:spPr>
          <a:xfrm>
            <a:off x="1066800" y="1219201"/>
            <a:ext cx="7315200" cy="2895600"/>
          </a:xfrm>
        </p:spPr>
        <p:txBody>
          <a:bodyPr/>
          <a:lstStyle/>
          <a:p>
            <a:r>
              <a:rPr lang="en-US" sz="2000" dirty="0"/>
              <a:t>More visible on the </a:t>
            </a:r>
            <a:r>
              <a:rPr lang="en-US" sz="2000" dirty="0" smtClean="0"/>
              <a:t>Internet</a:t>
            </a:r>
          </a:p>
          <a:p>
            <a:r>
              <a:rPr lang="en-US" sz="2000" dirty="0"/>
              <a:t>Google, Yahoo, Bing, and other search engines</a:t>
            </a:r>
          </a:p>
          <a:p>
            <a:r>
              <a:rPr lang="en-US" sz="2000" dirty="0" smtClean="0"/>
              <a:t>Top of the search results</a:t>
            </a:r>
            <a:endParaRPr lang="en-US" sz="2000" dirty="0"/>
          </a:p>
          <a:p>
            <a:r>
              <a:rPr lang="en-US" sz="2000" dirty="0" smtClean="0"/>
              <a:t>No more isolation </a:t>
            </a:r>
            <a:r>
              <a:rPr lang="en-US" sz="2000" dirty="0"/>
              <a:t>and </a:t>
            </a:r>
            <a:r>
              <a:rPr lang="en-US" sz="2000" dirty="0" smtClean="0"/>
              <a:t>silos</a:t>
            </a:r>
          </a:p>
          <a:p>
            <a:r>
              <a:rPr lang="en-US" sz="2000" dirty="0" smtClean="0"/>
              <a:t>Linked data and part of the Semantic Web</a:t>
            </a:r>
            <a:endParaRPr lang="en-US" sz="2000" dirty="0"/>
          </a:p>
          <a:p>
            <a:pPr lvl="1"/>
            <a:r>
              <a:rPr lang="en-US" sz="1800" dirty="0" smtClean="0"/>
              <a:t>Enriched bibliographic data</a:t>
            </a:r>
          </a:p>
          <a:p>
            <a:pPr lvl="1"/>
            <a:r>
              <a:rPr lang="en-US" sz="1800" dirty="0" smtClean="0"/>
              <a:t>Better presentation</a:t>
            </a:r>
          </a:p>
          <a:p>
            <a:endParaRPr lang="en-US" sz="2000" dirty="0" smtClean="0"/>
          </a:p>
        </p:txBody>
      </p:sp>
      <p:pic>
        <p:nvPicPr>
          <p:cNvPr id="1029" name="Picture 5" descr="C:\Users\Library\AppData\Local\Microsoft\Windows\Temporary Internet Files\Content.IE5\59LVV5MX\communit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5107539"/>
            <a:ext cx="1855562"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ibrary\AppData\Local\Microsoft\Windows\Temporary Internet Files\Content.IE5\38619JNW\20121231-community-r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915969"/>
            <a:ext cx="1645920" cy="157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137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dirty="0"/>
              <a:t>RDA </a:t>
            </a:r>
            <a:r>
              <a:rPr lang="en-US" altLang="en-US" sz="2800" dirty="0" smtClean="0"/>
              <a:t>in Other Countries</a:t>
            </a:r>
          </a:p>
        </p:txBody>
      </p:sp>
      <p:sp>
        <p:nvSpPr>
          <p:cNvPr id="3075" name="Content Placeholder 2"/>
          <p:cNvSpPr>
            <a:spLocks noGrp="1"/>
          </p:cNvSpPr>
          <p:nvPr>
            <p:ph idx="1"/>
          </p:nvPr>
        </p:nvSpPr>
        <p:spPr>
          <a:xfrm>
            <a:off x="1066800" y="1143000"/>
            <a:ext cx="7315200" cy="4876800"/>
          </a:xfrm>
        </p:spPr>
        <p:txBody>
          <a:bodyPr/>
          <a:lstStyle/>
          <a:p>
            <a:r>
              <a:rPr lang="en-US" sz="2400" dirty="0"/>
              <a:t>Internationalization </a:t>
            </a:r>
            <a:r>
              <a:rPr lang="en-US" sz="2400" dirty="0" smtClean="0"/>
              <a:t>- A </a:t>
            </a:r>
            <a:r>
              <a:rPr lang="en-US" sz="2400" dirty="0"/>
              <a:t>major goal of the RDA </a:t>
            </a:r>
            <a:r>
              <a:rPr lang="en-US" sz="2400" dirty="0" smtClean="0"/>
              <a:t>standard</a:t>
            </a:r>
            <a:endParaRPr lang="en-US" sz="2400" dirty="0"/>
          </a:p>
          <a:p>
            <a:r>
              <a:rPr lang="en-US" sz="2400" dirty="0" smtClean="0"/>
              <a:t>RDA Implementation - UK, Canada, Australia, Germany</a:t>
            </a:r>
          </a:p>
          <a:p>
            <a:r>
              <a:rPr lang="en-US" sz="2400" dirty="0" smtClean="0"/>
              <a:t>Translations of RDA </a:t>
            </a:r>
          </a:p>
          <a:p>
            <a:pPr marL="0" indent="0">
              <a:buNone/>
            </a:pPr>
            <a:r>
              <a:rPr lang="en-US" sz="2400" dirty="0"/>
              <a:t> </a:t>
            </a:r>
            <a:r>
              <a:rPr lang="en-US" sz="2400" dirty="0" smtClean="0"/>
              <a:t>     - French, German (2013)</a:t>
            </a:r>
          </a:p>
          <a:p>
            <a:pPr marL="0" indent="0">
              <a:buNone/>
            </a:pPr>
            <a:r>
              <a:rPr lang="en-US" sz="2400" dirty="0"/>
              <a:t> </a:t>
            </a:r>
            <a:r>
              <a:rPr lang="en-US" sz="2400" dirty="0" smtClean="0"/>
              <a:t>     - Chinese (2014)</a:t>
            </a:r>
          </a:p>
          <a:p>
            <a:pPr marL="0" indent="0">
              <a:buNone/>
            </a:pPr>
            <a:r>
              <a:rPr lang="en-US" sz="2400" dirty="0"/>
              <a:t> </a:t>
            </a:r>
            <a:r>
              <a:rPr lang="en-US" sz="2400" dirty="0" smtClean="0"/>
              <a:t>     - Italian (2015)</a:t>
            </a:r>
          </a:p>
          <a:p>
            <a:pPr marL="0" indent="0">
              <a:buNone/>
            </a:pPr>
            <a:r>
              <a:rPr lang="en-US" sz="2400" dirty="0"/>
              <a:t> </a:t>
            </a:r>
            <a:r>
              <a:rPr lang="en-US" sz="2400" dirty="0" smtClean="0"/>
              <a:t>     - Finnish (2015)</a:t>
            </a:r>
          </a:p>
          <a:p>
            <a:pPr marL="0" indent="0">
              <a:buNone/>
            </a:pPr>
            <a:r>
              <a:rPr lang="en-US" sz="2400" dirty="0"/>
              <a:t> </a:t>
            </a:r>
            <a:r>
              <a:rPr lang="en-US" sz="2400" dirty="0" smtClean="0"/>
              <a:t>     - Spanish (2015)</a:t>
            </a:r>
          </a:p>
          <a:p>
            <a:endParaRPr lang="en-US" sz="2000" dirty="0" smtClean="0"/>
          </a:p>
          <a:p>
            <a:endParaRPr lang="en-US" sz="2000" dirty="0"/>
          </a:p>
          <a:p>
            <a:pPr marL="0" indent="0">
              <a:buNone/>
            </a:pPr>
            <a:endParaRPr lang="en-US" sz="2000" dirty="0"/>
          </a:p>
          <a:p>
            <a:endParaRPr lang="en-US" altLang="en-US" sz="2400" dirty="0" smtClean="0"/>
          </a:p>
        </p:txBody>
      </p:sp>
    </p:spTree>
    <p:extLst>
      <p:ext uri="{BB962C8B-B14F-4D97-AF65-F5344CB8AC3E}">
        <p14:creationId xmlns:p14="http://schemas.microsoft.com/office/powerpoint/2010/main" val="1616900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Denvor</a:t>
            </a:r>
            <a:r>
              <a:rPr lang="en-US" sz="3200" dirty="0" smtClean="0"/>
              <a:t> Library in Google Search</a:t>
            </a:r>
            <a:endParaRPr lang="en-US" sz="3200"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4753" y="1219200"/>
            <a:ext cx="7178294"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574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 </a:t>
            </a:r>
            <a:endParaRPr lang="en-US" dirty="0"/>
          </a:p>
        </p:txBody>
      </p:sp>
      <p:sp>
        <p:nvSpPr>
          <p:cNvPr id="3" name="Content Placeholder 2"/>
          <p:cNvSpPr>
            <a:spLocks noGrp="1"/>
          </p:cNvSpPr>
          <p:nvPr>
            <p:ph idx="1"/>
          </p:nvPr>
        </p:nvSpPr>
        <p:spPr/>
        <p:txBody>
          <a:bodyPr/>
          <a:lstStyle/>
          <a:p>
            <a:endParaRPr lang="en-US" dirty="0"/>
          </a:p>
        </p:txBody>
      </p:sp>
      <p:sp>
        <p:nvSpPr>
          <p:cNvPr id="6" name="Flowchart: Process 5"/>
          <p:cNvSpPr/>
          <p:nvPr/>
        </p:nvSpPr>
        <p:spPr bwMode="auto">
          <a:xfrm>
            <a:off x="1193800" y="1676400"/>
            <a:ext cx="1981200" cy="990600"/>
          </a:xfrm>
          <a:prstGeom prst="flowChart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7" name="Flowchart: Process 6"/>
          <p:cNvSpPr/>
          <p:nvPr/>
        </p:nvSpPr>
        <p:spPr bwMode="auto">
          <a:xfrm>
            <a:off x="6261100" y="1640532"/>
            <a:ext cx="1981200" cy="990600"/>
          </a:xfrm>
          <a:prstGeom prst="flowChartProcess">
            <a:avLst/>
          </a:prstGeom>
          <a:solidFill>
            <a:srgbClr val="35B19D"/>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8" name="Flowchart: Process 7"/>
          <p:cNvSpPr/>
          <p:nvPr/>
        </p:nvSpPr>
        <p:spPr bwMode="auto">
          <a:xfrm>
            <a:off x="6165850" y="3641297"/>
            <a:ext cx="1981200" cy="990600"/>
          </a:xfrm>
          <a:prstGeom prst="flowChartProcess">
            <a:avLst/>
          </a:prstGeom>
          <a:solidFill>
            <a:srgbClr val="C0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9" name="Flowchart: Process 8"/>
          <p:cNvSpPr/>
          <p:nvPr/>
        </p:nvSpPr>
        <p:spPr bwMode="auto">
          <a:xfrm>
            <a:off x="3886200" y="1676400"/>
            <a:ext cx="1981200" cy="990600"/>
          </a:xfrm>
          <a:prstGeom prst="flowChartProcess">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0" name="Flowchart: Process 9"/>
          <p:cNvSpPr/>
          <p:nvPr/>
        </p:nvSpPr>
        <p:spPr bwMode="auto">
          <a:xfrm>
            <a:off x="3543300" y="3641298"/>
            <a:ext cx="1981200" cy="990600"/>
          </a:xfrm>
          <a:prstGeom prst="flowChartProcess">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1" name="Flowchart: Process 10"/>
          <p:cNvSpPr/>
          <p:nvPr/>
        </p:nvSpPr>
        <p:spPr bwMode="auto">
          <a:xfrm>
            <a:off x="1193800" y="3641298"/>
            <a:ext cx="1981200" cy="990600"/>
          </a:xfrm>
          <a:prstGeom prst="flowChartProcess">
            <a:avLst/>
          </a:prstGeom>
          <a:solidFill>
            <a:srgbClr val="FF3399"/>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12" name="TextBox 11"/>
          <p:cNvSpPr txBox="1"/>
          <p:nvPr/>
        </p:nvSpPr>
        <p:spPr>
          <a:xfrm>
            <a:off x="1460500" y="1905000"/>
            <a:ext cx="1447800" cy="461665"/>
          </a:xfrm>
          <a:prstGeom prst="rect">
            <a:avLst/>
          </a:prstGeom>
          <a:noFill/>
        </p:spPr>
        <p:txBody>
          <a:bodyPr wrap="square" rtlCol="0">
            <a:spAutoFit/>
          </a:bodyPr>
          <a:lstStyle/>
          <a:p>
            <a:r>
              <a:rPr lang="en-US" dirty="0" smtClean="0"/>
              <a:t>FRBR</a:t>
            </a:r>
            <a:endParaRPr lang="en-US" dirty="0"/>
          </a:p>
        </p:txBody>
      </p:sp>
      <p:sp>
        <p:nvSpPr>
          <p:cNvPr id="13" name="TextBox 12"/>
          <p:cNvSpPr txBox="1"/>
          <p:nvPr/>
        </p:nvSpPr>
        <p:spPr>
          <a:xfrm>
            <a:off x="4165600" y="1940867"/>
            <a:ext cx="1371600" cy="461665"/>
          </a:xfrm>
          <a:prstGeom prst="rect">
            <a:avLst/>
          </a:prstGeom>
          <a:noFill/>
        </p:spPr>
        <p:txBody>
          <a:bodyPr wrap="square" rtlCol="0">
            <a:spAutoFit/>
          </a:bodyPr>
          <a:lstStyle/>
          <a:p>
            <a:r>
              <a:rPr lang="en-US" dirty="0" smtClean="0"/>
              <a:t>RDA</a:t>
            </a:r>
            <a:endParaRPr lang="en-US" dirty="0"/>
          </a:p>
        </p:txBody>
      </p:sp>
      <p:sp>
        <p:nvSpPr>
          <p:cNvPr id="14" name="TextBox 13"/>
          <p:cNvSpPr txBox="1"/>
          <p:nvPr/>
        </p:nvSpPr>
        <p:spPr>
          <a:xfrm>
            <a:off x="6337300" y="1940866"/>
            <a:ext cx="1828800" cy="461665"/>
          </a:xfrm>
          <a:prstGeom prst="rect">
            <a:avLst/>
          </a:prstGeom>
          <a:noFill/>
        </p:spPr>
        <p:txBody>
          <a:bodyPr wrap="square" rtlCol="0">
            <a:spAutoFit/>
          </a:bodyPr>
          <a:lstStyle/>
          <a:p>
            <a:r>
              <a:rPr lang="en-US" dirty="0" smtClean="0"/>
              <a:t>BIBFRAME</a:t>
            </a:r>
            <a:endParaRPr lang="en-US" dirty="0"/>
          </a:p>
        </p:txBody>
      </p:sp>
      <p:sp>
        <p:nvSpPr>
          <p:cNvPr id="15" name="TextBox 14"/>
          <p:cNvSpPr txBox="1"/>
          <p:nvPr/>
        </p:nvSpPr>
        <p:spPr>
          <a:xfrm>
            <a:off x="6216650" y="3927580"/>
            <a:ext cx="1828800" cy="461665"/>
          </a:xfrm>
          <a:prstGeom prst="rect">
            <a:avLst/>
          </a:prstGeom>
          <a:noFill/>
        </p:spPr>
        <p:txBody>
          <a:bodyPr wrap="square" rtlCol="0">
            <a:spAutoFit/>
          </a:bodyPr>
          <a:lstStyle/>
          <a:p>
            <a:r>
              <a:rPr lang="en-US" dirty="0" smtClean="0">
                <a:solidFill>
                  <a:schemeClr val="bg1"/>
                </a:solidFill>
              </a:rPr>
              <a:t>Linked</a:t>
            </a:r>
            <a:r>
              <a:rPr lang="en-US" dirty="0" smtClean="0"/>
              <a:t> </a:t>
            </a:r>
            <a:r>
              <a:rPr lang="en-US" dirty="0" smtClean="0">
                <a:solidFill>
                  <a:schemeClr val="bg1"/>
                </a:solidFill>
              </a:rPr>
              <a:t>Data</a:t>
            </a:r>
            <a:endParaRPr lang="en-US" dirty="0">
              <a:solidFill>
                <a:schemeClr val="bg1"/>
              </a:solidFill>
            </a:endParaRPr>
          </a:p>
        </p:txBody>
      </p:sp>
      <p:sp>
        <p:nvSpPr>
          <p:cNvPr id="16" name="TextBox 15"/>
          <p:cNvSpPr txBox="1"/>
          <p:nvPr/>
        </p:nvSpPr>
        <p:spPr>
          <a:xfrm>
            <a:off x="3556000" y="3708399"/>
            <a:ext cx="1981200" cy="830997"/>
          </a:xfrm>
          <a:prstGeom prst="rect">
            <a:avLst/>
          </a:prstGeom>
          <a:solidFill>
            <a:schemeClr val="bg2"/>
          </a:solidFill>
        </p:spPr>
        <p:txBody>
          <a:bodyPr wrap="square" rtlCol="0">
            <a:spAutoFit/>
          </a:bodyPr>
          <a:lstStyle/>
          <a:p>
            <a:r>
              <a:rPr lang="en-US" dirty="0" smtClean="0">
                <a:solidFill>
                  <a:schemeClr val="bg1"/>
                </a:solidFill>
              </a:rPr>
              <a:t>Semantic Web</a:t>
            </a:r>
            <a:endParaRPr lang="en-US" dirty="0">
              <a:solidFill>
                <a:schemeClr val="bg1"/>
              </a:solidFill>
            </a:endParaRPr>
          </a:p>
        </p:txBody>
      </p:sp>
      <p:sp>
        <p:nvSpPr>
          <p:cNvPr id="17" name="TextBox 16"/>
          <p:cNvSpPr txBox="1"/>
          <p:nvPr/>
        </p:nvSpPr>
        <p:spPr>
          <a:xfrm>
            <a:off x="1270000" y="3721099"/>
            <a:ext cx="1905000" cy="830997"/>
          </a:xfrm>
          <a:prstGeom prst="rect">
            <a:avLst/>
          </a:prstGeom>
          <a:noFill/>
        </p:spPr>
        <p:txBody>
          <a:bodyPr wrap="square" rtlCol="0">
            <a:spAutoFit/>
          </a:bodyPr>
          <a:lstStyle/>
          <a:p>
            <a:r>
              <a:rPr lang="en-US" dirty="0" smtClean="0">
                <a:solidFill>
                  <a:schemeClr val="bg1"/>
                </a:solidFill>
              </a:rPr>
              <a:t>Part of the Web</a:t>
            </a:r>
            <a:endParaRPr lang="en-US" dirty="0">
              <a:solidFill>
                <a:schemeClr val="bg1"/>
              </a:solidFill>
            </a:endParaRPr>
          </a:p>
        </p:txBody>
      </p:sp>
      <p:sp>
        <p:nvSpPr>
          <p:cNvPr id="21" name="Right Arrow 20"/>
          <p:cNvSpPr/>
          <p:nvPr/>
        </p:nvSpPr>
        <p:spPr bwMode="auto">
          <a:xfrm>
            <a:off x="3175000" y="1940867"/>
            <a:ext cx="711200" cy="425798"/>
          </a:xfrm>
          <a:prstGeom prst="right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2" name="Right Arrow 21"/>
          <p:cNvSpPr/>
          <p:nvPr/>
        </p:nvSpPr>
        <p:spPr bwMode="auto">
          <a:xfrm>
            <a:off x="5867400" y="1964382"/>
            <a:ext cx="393700" cy="378768"/>
          </a:xfrm>
          <a:prstGeom prst="right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4" name="Down Arrow 23"/>
          <p:cNvSpPr/>
          <p:nvPr/>
        </p:nvSpPr>
        <p:spPr bwMode="auto">
          <a:xfrm>
            <a:off x="6953250" y="2667000"/>
            <a:ext cx="317500" cy="917664"/>
          </a:xfrm>
          <a:prstGeom prst="down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5" name="Left Arrow 24"/>
          <p:cNvSpPr/>
          <p:nvPr/>
        </p:nvSpPr>
        <p:spPr bwMode="auto">
          <a:xfrm>
            <a:off x="5537200" y="3907152"/>
            <a:ext cx="603250" cy="375504"/>
          </a:xfrm>
          <a:prstGeom prst="left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6" name="Left Arrow 25"/>
          <p:cNvSpPr/>
          <p:nvPr/>
        </p:nvSpPr>
        <p:spPr bwMode="auto">
          <a:xfrm>
            <a:off x="3175000" y="3938207"/>
            <a:ext cx="355600" cy="300692"/>
          </a:xfrm>
          <a:prstGeom prst="leftArrow">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166153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200" dirty="0" smtClean="0"/>
              <a:t/>
            </a:r>
            <a:br>
              <a:rPr lang="en-US" altLang="en-US" sz="3200" dirty="0" smtClean="0"/>
            </a:br>
            <a:r>
              <a:rPr lang="en-US" altLang="en-US" sz="2000" dirty="0" err="1" smtClean="0"/>
              <a:t>Zepheira</a:t>
            </a:r>
            <a:r>
              <a:rPr lang="en-US" altLang="en-US" sz="2000" dirty="0" smtClean="0"/>
              <a:t> &amp; Eric Miller  </a:t>
            </a:r>
            <a:r>
              <a:rPr lang="en-US" altLang="en-US" sz="3200" dirty="0" smtClean="0"/>
              <a:t/>
            </a:r>
            <a:br>
              <a:rPr lang="en-US" altLang="en-US" sz="3200" dirty="0" smtClean="0"/>
            </a:br>
            <a:endParaRPr lang="en-US" altLang="en-US" sz="3200" dirty="0" smtClean="0"/>
          </a:p>
        </p:txBody>
      </p:sp>
      <p:sp>
        <p:nvSpPr>
          <p:cNvPr id="19459" name="Content Placeholder 2"/>
          <p:cNvSpPr>
            <a:spLocks noGrp="1"/>
          </p:cNvSpPr>
          <p:nvPr>
            <p:ph idx="1"/>
          </p:nvPr>
        </p:nvSpPr>
        <p:spPr>
          <a:xfrm>
            <a:off x="457200" y="1066801"/>
            <a:ext cx="8229600" cy="5410200"/>
          </a:xfrm>
        </p:spPr>
        <p:txBody>
          <a:bodyPr/>
          <a:lstStyle/>
          <a:p>
            <a:r>
              <a:rPr lang="en-US" altLang="en-US" sz="2000" dirty="0" err="1" smtClean="0">
                <a:hlinkClick r:id="rId2"/>
              </a:rPr>
              <a:t>Libhub</a:t>
            </a:r>
            <a:r>
              <a:rPr lang="en-US" altLang="en-US" sz="2000" dirty="0" smtClean="0">
                <a:hlinkClick r:id="rId2"/>
              </a:rPr>
              <a:t> Initiative</a:t>
            </a:r>
            <a:endParaRPr lang="en-US" altLang="en-US" sz="2000" dirty="0" smtClean="0"/>
          </a:p>
          <a:p>
            <a:pPr lvl="1"/>
            <a:r>
              <a:rPr lang="en-US" altLang="en-US" sz="1600" dirty="0" smtClean="0"/>
              <a:t>Make libraries more visible on the web</a:t>
            </a:r>
          </a:p>
          <a:p>
            <a:pPr lvl="1"/>
            <a:r>
              <a:rPr lang="en-US" altLang="en-US" sz="1600" dirty="0"/>
              <a:t>B</a:t>
            </a:r>
            <a:r>
              <a:rPr lang="en-US" altLang="en-US" sz="1600" dirty="0" smtClean="0"/>
              <a:t>ib data searchable by major Internet search engines such as Google, Yahoo, Bing, </a:t>
            </a:r>
            <a:r>
              <a:rPr lang="en-US" altLang="en-US" sz="1600" dirty="0" err="1" smtClean="0"/>
              <a:t>Yandex</a:t>
            </a:r>
            <a:endParaRPr lang="en-US" altLang="en-US" sz="1600" dirty="0" smtClean="0"/>
          </a:p>
          <a:p>
            <a:pPr lvl="1"/>
            <a:r>
              <a:rPr lang="en-US" altLang="en-US" sz="1600" dirty="0" smtClean="0"/>
              <a:t>Bib data get on the top of search results </a:t>
            </a:r>
          </a:p>
          <a:p>
            <a:pPr lvl="1"/>
            <a:endParaRPr lang="en-US" altLang="en-US" sz="1600" dirty="0" smtClean="0"/>
          </a:p>
          <a:p>
            <a:r>
              <a:rPr lang="en-US" altLang="en-US" sz="2000" dirty="0" smtClean="0">
                <a:hlinkClick r:id="rId3"/>
              </a:rPr>
              <a:t>Library Link Network</a:t>
            </a:r>
            <a:endParaRPr lang="en-US" altLang="en-US" sz="2000" dirty="0" smtClean="0"/>
          </a:p>
          <a:p>
            <a:pPr lvl="1"/>
            <a:r>
              <a:rPr lang="en-US" altLang="en-US" sz="1600" dirty="0" smtClean="0"/>
              <a:t>-library data (hours, locations, information, catalog, digital archives)is searchable </a:t>
            </a:r>
            <a:r>
              <a:rPr lang="en-US" altLang="en-US" sz="1600" dirty="0"/>
              <a:t>by </a:t>
            </a:r>
            <a:r>
              <a:rPr lang="en-US" altLang="en-US" sz="1600" dirty="0" smtClean="0"/>
              <a:t>major </a:t>
            </a:r>
            <a:r>
              <a:rPr lang="en-US" altLang="en-US" sz="1600" dirty="0"/>
              <a:t>Internet search engines such as Google, Yahoo, Bing, </a:t>
            </a:r>
            <a:r>
              <a:rPr lang="en-US" altLang="en-US" sz="1600" dirty="0" err="1" smtClean="0"/>
              <a:t>Yandex</a:t>
            </a:r>
            <a:endParaRPr lang="en-US" altLang="en-US" sz="1600" dirty="0" smtClean="0"/>
          </a:p>
          <a:p>
            <a:pPr lvl="1"/>
            <a:endParaRPr lang="en-US" altLang="en-US" sz="1600" dirty="0" smtClean="0"/>
          </a:p>
          <a:p>
            <a:r>
              <a:rPr lang="en-US" altLang="en-US" sz="2000" dirty="0" smtClean="0"/>
              <a:t>Partners-EBSCO, Innovative, </a:t>
            </a:r>
            <a:r>
              <a:rPr lang="en-US" altLang="en-US" sz="2000" dirty="0" err="1" smtClean="0"/>
              <a:t>Sirsidynix</a:t>
            </a:r>
            <a:endParaRPr lang="en-US" altLang="en-US" sz="2000" dirty="0" smtClean="0"/>
          </a:p>
          <a:p>
            <a:endParaRPr lang="en-US" altLang="en-US" sz="2000" dirty="0"/>
          </a:p>
          <a:p>
            <a:r>
              <a:rPr lang="en-US" altLang="en-US" sz="2000" dirty="0">
                <a:hlinkClick r:id="rId4"/>
              </a:rPr>
              <a:t>BIBFRAME </a:t>
            </a:r>
            <a:r>
              <a:rPr lang="en-US" altLang="en-US" sz="2000" dirty="0" smtClean="0">
                <a:hlinkClick r:id="rId4"/>
              </a:rPr>
              <a:t>Scribe</a:t>
            </a:r>
            <a:r>
              <a:rPr lang="en-US" altLang="en-US" sz="2000" dirty="0" smtClean="0"/>
              <a:t>-a training tool</a:t>
            </a:r>
          </a:p>
          <a:p>
            <a:endParaRPr lang="en-US" altLang="en-US" sz="2000" dirty="0"/>
          </a:p>
          <a:p>
            <a:endParaRPr lang="en-US" altLang="en-US" sz="2000" dirty="0" smtClean="0"/>
          </a:p>
          <a:p>
            <a:endParaRPr lang="en-US" altLang="en-US" dirty="0" smtClean="0"/>
          </a:p>
          <a:p>
            <a:endParaRPr lang="en-US" altLang="en-US" dirty="0" smtClean="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1143000"/>
            <a:ext cx="1732788" cy="60807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610" y="0"/>
            <a:ext cx="2291239" cy="76914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0657" y="4114800"/>
            <a:ext cx="2743200" cy="2057400"/>
          </a:xfrm>
          <a:prstGeom prst="rect">
            <a:avLst/>
          </a:prstGeom>
        </p:spPr>
      </p:pic>
    </p:spTree>
    <p:extLst>
      <p:ext uri="{BB962C8B-B14F-4D97-AF65-F5344CB8AC3E}">
        <p14:creationId xmlns:p14="http://schemas.microsoft.com/office/powerpoint/2010/main" val="520548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7924800" cy="715962"/>
          </a:xfrm>
        </p:spPr>
        <p:txBody>
          <a:bodyPr/>
          <a:lstStyle/>
          <a:p>
            <a:r>
              <a:rPr lang="en-US" sz="2400" b="1" dirty="0" smtClean="0"/>
              <a:t>Libraries Get on the Top of the Search </a:t>
            </a:r>
            <a:r>
              <a:rPr lang="en-US" sz="2400" b="1" dirty="0"/>
              <a:t>R</a:t>
            </a:r>
            <a:r>
              <a:rPr lang="en-US" sz="2400" b="1" dirty="0" smtClean="0"/>
              <a:t>esults?</a:t>
            </a:r>
            <a:endParaRPr lang="en-US" sz="2400" b="1" dirty="0"/>
          </a:p>
        </p:txBody>
      </p:sp>
      <p:sp>
        <p:nvSpPr>
          <p:cNvPr id="3" name="Content Placeholder 2"/>
          <p:cNvSpPr>
            <a:spLocks noGrp="1"/>
          </p:cNvSpPr>
          <p:nvPr>
            <p:ph idx="1"/>
          </p:nvPr>
        </p:nvSpPr>
        <p:spPr>
          <a:xfrm>
            <a:off x="533400" y="990600"/>
            <a:ext cx="7848600" cy="5105400"/>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752600"/>
            <a:ext cx="4404763" cy="3214286"/>
          </a:xfrm>
          <a:prstGeom prst="rect">
            <a:avLst/>
          </a:prstGeom>
        </p:spPr>
      </p:pic>
    </p:spTree>
    <p:extLst>
      <p:ext uri="{BB962C8B-B14F-4D97-AF65-F5344CB8AC3E}">
        <p14:creationId xmlns:p14="http://schemas.microsoft.com/office/powerpoint/2010/main" val="2056549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projects</a:t>
            </a:r>
            <a:endParaRPr lang="en-US" dirty="0"/>
          </a:p>
        </p:txBody>
      </p:sp>
      <p:sp>
        <p:nvSpPr>
          <p:cNvPr id="3" name="Content Placeholder 2"/>
          <p:cNvSpPr>
            <a:spLocks noGrp="1"/>
          </p:cNvSpPr>
          <p:nvPr>
            <p:ph idx="1"/>
          </p:nvPr>
        </p:nvSpPr>
        <p:spPr/>
        <p:txBody>
          <a:bodyPr/>
          <a:lstStyle/>
          <a:p>
            <a:r>
              <a:rPr lang="en-US" altLang="en-US" sz="2000" dirty="0" smtClean="0"/>
              <a:t>BIBFLOW</a:t>
            </a:r>
            <a:endParaRPr lang="en-US" altLang="en-US" sz="2000" dirty="0"/>
          </a:p>
          <a:p>
            <a:pPr lvl="1"/>
            <a:r>
              <a:rPr lang="en-US" altLang="en-US" sz="2000" dirty="0" smtClean="0"/>
              <a:t>Joint </a:t>
            </a:r>
            <a:r>
              <a:rPr lang="en-US" altLang="en-US" sz="2000" dirty="0"/>
              <a:t>project </a:t>
            </a:r>
            <a:r>
              <a:rPr lang="en-US" altLang="en-US" sz="2000" dirty="0" smtClean="0"/>
              <a:t>between </a:t>
            </a:r>
            <a:r>
              <a:rPr lang="en-US" altLang="en-US" sz="2000" dirty="0" err="1" smtClean="0"/>
              <a:t>Zepheira</a:t>
            </a:r>
            <a:r>
              <a:rPr lang="en-US" altLang="en-US" sz="2000" dirty="0" smtClean="0"/>
              <a:t> with </a:t>
            </a:r>
            <a:r>
              <a:rPr lang="en-US" altLang="en-US" sz="2000" dirty="0"/>
              <a:t>University of California Davis Library</a:t>
            </a:r>
          </a:p>
          <a:p>
            <a:pPr lvl="1"/>
            <a:r>
              <a:rPr lang="en-US" altLang="en-US" sz="2000" dirty="0"/>
              <a:t>Impact of BIBFRAME on technical services and </a:t>
            </a:r>
            <a:r>
              <a:rPr lang="en-US" altLang="en-US" sz="2000" dirty="0" err="1" smtClean="0"/>
              <a:t>worklow</a:t>
            </a:r>
            <a:endParaRPr lang="en-US" altLang="en-US" sz="2000" dirty="0" smtClean="0"/>
          </a:p>
          <a:p>
            <a:pPr lvl="1"/>
            <a:endParaRPr lang="en-US" altLang="en-US" sz="2000" dirty="0"/>
          </a:p>
          <a:p>
            <a:r>
              <a:rPr lang="en-US" altLang="en-US" sz="2400" dirty="0" smtClean="0"/>
              <a:t>Linked Data for Libraries Project-Cornell, Harvard, and </a:t>
            </a:r>
            <a:r>
              <a:rPr lang="en-US" altLang="en-US" sz="2400" dirty="0" err="1" smtClean="0"/>
              <a:t>Standford</a:t>
            </a:r>
            <a:endParaRPr lang="en-US" altLang="en-US" sz="2400" dirty="0" smtClean="0"/>
          </a:p>
          <a:p>
            <a:pPr lvl="1"/>
            <a:endParaRPr lang="en-US" altLang="en-US" sz="2400" dirty="0"/>
          </a:p>
          <a:p>
            <a:r>
              <a:rPr lang="en-US" altLang="en-US" sz="2400" dirty="0"/>
              <a:t>MARC Edit-</a:t>
            </a:r>
            <a:r>
              <a:rPr lang="en-US" altLang="en-US" sz="2400" dirty="0" err="1"/>
              <a:t>MarkNext</a:t>
            </a:r>
            <a:endParaRPr lang="en-US" altLang="en-US" sz="2400" dirty="0"/>
          </a:p>
          <a:p>
            <a:pPr lvl="1"/>
            <a:endParaRPr lang="en-US" altLang="en-US" sz="2000" dirty="0" smtClean="0"/>
          </a:p>
          <a:p>
            <a:pPr lvl="1"/>
            <a:endParaRPr lang="en-US" altLang="en-US" sz="2000" dirty="0"/>
          </a:p>
          <a:p>
            <a:endParaRPr lang="en-US" dirty="0"/>
          </a:p>
        </p:txBody>
      </p:sp>
    </p:spTree>
    <p:extLst>
      <p:ext uri="{BB962C8B-B14F-4D97-AF65-F5344CB8AC3E}">
        <p14:creationId xmlns:p14="http://schemas.microsoft.com/office/powerpoint/2010/main" val="3473208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MarcNext</a:t>
            </a:r>
            <a:r>
              <a:rPr lang="en-US" sz="2800" dirty="0" smtClean="0"/>
              <a:t> in </a:t>
            </a:r>
            <a:r>
              <a:rPr lang="en-US" sz="2800" dirty="0" err="1" smtClean="0"/>
              <a:t>MarcEdit</a:t>
            </a:r>
            <a:r>
              <a:rPr lang="en-US" sz="2800" dirty="0" smtClean="0"/>
              <a:t> </a:t>
            </a:r>
            <a:endParaRPr lang="en-US" sz="2800" dirty="0"/>
          </a:p>
        </p:txBody>
      </p:sp>
      <p:sp>
        <p:nvSpPr>
          <p:cNvPr id="3" name="Content Placeholder 2"/>
          <p:cNvSpPr>
            <a:spLocks noGrp="1"/>
          </p:cNvSpPr>
          <p:nvPr>
            <p:ph idx="1"/>
          </p:nvPr>
        </p:nvSpPr>
        <p:spPr>
          <a:xfrm>
            <a:off x="990600" y="838200"/>
            <a:ext cx="7315200" cy="5715000"/>
          </a:xfrm>
        </p:spPr>
        <p:txBody>
          <a:bodyPr/>
          <a:lstStyle/>
          <a:p>
            <a:pPr marL="0" indent="0" algn="ctr">
              <a:buNone/>
            </a:pPr>
            <a:endParaRPr lang="en-US" sz="1900" dirty="0">
              <a:solidFill>
                <a:srgbClr val="000000"/>
              </a:solidFill>
            </a:endParaRPr>
          </a:p>
          <a:p>
            <a:pPr marL="285750"/>
            <a:endParaRPr lang="en-US" sz="2400" dirty="0">
              <a:solidFill>
                <a:srgbClr val="000000"/>
              </a:solidFill>
            </a:endParaRPr>
          </a:p>
          <a:p>
            <a:pPr marL="685800" lvl="1"/>
            <a:endParaRPr lang="en-US" sz="2000" dirty="0" smtClean="0">
              <a:solidFill>
                <a:srgbClr val="000000"/>
              </a:solidFill>
            </a:endParaRPr>
          </a:p>
          <a:p>
            <a:pPr marL="685800" lvl="1"/>
            <a:endParaRPr lang="en-US" sz="2000" dirty="0" smtClean="0">
              <a:solidFill>
                <a:srgbClr val="000000"/>
              </a:solidFill>
            </a:endParaRPr>
          </a:p>
          <a:p>
            <a:pPr lvl="1" indent="-342900"/>
            <a:endParaRPr lang="en-US" sz="2000" dirty="0">
              <a:solidFill>
                <a:srgbClr val="000000"/>
              </a:solidFill>
            </a:endParaRPr>
          </a:p>
          <a:p>
            <a:endParaRPr lang="en-US" sz="2400" dirty="0"/>
          </a:p>
          <a:p>
            <a:endParaRPr lang="en-US" sz="2400" dirty="0"/>
          </a:p>
        </p:txBody>
      </p:sp>
      <p:pic>
        <p:nvPicPr>
          <p:cNvPr id="4" name="Picture 3"/>
          <p:cNvPicPr/>
          <p:nvPr/>
        </p:nvPicPr>
        <p:blipFill>
          <a:blip r:embed="rId3"/>
          <a:stretch>
            <a:fillRect/>
          </a:stretch>
        </p:blipFill>
        <p:spPr>
          <a:xfrm>
            <a:off x="2276475" y="1314450"/>
            <a:ext cx="4591050" cy="4229100"/>
          </a:xfrm>
          <a:prstGeom prst="rect">
            <a:avLst/>
          </a:prstGeom>
        </p:spPr>
      </p:pic>
    </p:spTree>
    <p:extLst>
      <p:ext uri="{BB962C8B-B14F-4D97-AF65-F5344CB8AC3E}">
        <p14:creationId xmlns:p14="http://schemas.microsoft.com/office/powerpoint/2010/main" val="1340076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Schema.org</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047214"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5437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686800" cy="715962"/>
          </a:xfrm>
        </p:spPr>
        <p:txBody>
          <a:bodyPr/>
          <a:lstStyle/>
          <a:p>
            <a:r>
              <a:rPr lang="en-US" sz="3200" dirty="0" smtClean="0"/>
              <a:t>Align schema.org with BIBFRAME?</a:t>
            </a:r>
            <a:endParaRPr lang="en-US" sz="3200" dirty="0"/>
          </a:p>
        </p:txBody>
      </p:sp>
      <p:sp>
        <p:nvSpPr>
          <p:cNvPr id="3" name="Content Placeholder 2"/>
          <p:cNvSpPr>
            <a:spLocks noGrp="1"/>
          </p:cNvSpPr>
          <p:nvPr>
            <p:ph idx="1"/>
          </p:nvPr>
        </p:nvSpPr>
        <p:spPr>
          <a:xfrm>
            <a:off x="762000" y="1143635"/>
            <a:ext cx="7315200" cy="3870325"/>
          </a:xfrm>
        </p:spPr>
        <p:txBody>
          <a:bodyPr/>
          <a:lstStyle/>
          <a:p>
            <a:r>
              <a:rPr lang="en-US" sz="2000" dirty="0"/>
              <a:t>Schema.org falls short in describing library </a:t>
            </a:r>
            <a:r>
              <a:rPr lang="en-US" sz="2000" dirty="0" smtClean="0"/>
              <a:t>data</a:t>
            </a:r>
          </a:p>
          <a:p>
            <a:r>
              <a:rPr lang="en-US" sz="2000" dirty="0" smtClean="0"/>
              <a:t>Schema Bib Extend Project sponsored by OCLC</a:t>
            </a:r>
            <a:endParaRPr lang="en-US" sz="2000" dirty="0"/>
          </a:p>
          <a:p>
            <a:r>
              <a:rPr lang="en-US" sz="2000" dirty="0" smtClean="0"/>
              <a:t>Schema </a:t>
            </a:r>
            <a:r>
              <a:rPr lang="en-US" sz="2000" dirty="0"/>
              <a:t>Bib Extend Community Group-proposes an extension to schema.org (anyone can join</a:t>
            </a:r>
            <a:r>
              <a:rPr lang="en-US" sz="2000" dirty="0" smtClean="0"/>
              <a:t>) </a:t>
            </a:r>
          </a:p>
          <a:p>
            <a:r>
              <a:rPr lang="en-US" sz="2000" dirty="0" smtClean="0"/>
              <a:t>Schema.org has to approve it</a:t>
            </a:r>
          </a:p>
          <a:p>
            <a:r>
              <a:rPr lang="en-US" sz="2000" dirty="0" smtClean="0">
                <a:hlinkClick r:id="rId2"/>
              </a:rPr>
              <a:t>Http://Bibliograph.net</a:t>
            </a:r>
            <a:r>
              <a:rPr lang="en-US" sz="2000" dirty="0" smtClean="0"/>
              <a:t>-Extension of schema.org</a:t>
            </a:r>
          </a:p>
          <a:p>
            <a:endParaRPr lang="en-US" sz="2000" dirty="0"/>
          </a:p>
        </p:txBody>
      </p:sp>
      <p:pic>
        <p:nvPicPr>
          <p:cNvPr id="4" name="Picture 3"/>
          <p:cNvPicPr>
            <a:picLocks noChangeAspect="1"/>
          </p:cNvPicPr>
          <p:nvPr/>
        </p:nvPicPr>
        <p:blipFill>
          <a:blip r:embed="rId3"/>
          <a:stretch>
            <a:fillRect/>
          </a:stretch>
        </p:blipFill>
        <p:spPr>
          <a:xfrm>
            <a:off x="1143000" y="3657600"/>
            <a:ext cx="5694825" cy="2468880"/>
          </a:xfrm>
          <a:prstGeom prst="rect">
            <a:avLst/>
          </a:prstGeom>
        </p:spPr>
      </p:pic>
    </p:spTree>
    <p:extLst>
      <p:ext uri="{BB962C8B-B14F-4D97-AF65-F5344CB8AC3E}">
        <p14:creationId xmlns:p14="http://schemas.microsoft.com/office/powerpoint/2010/main" val="2865397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OCLC Linked Data Initiative</a:t>
            </a:r>
            <a:endParaRPr lang="en-US" sz="3200" dirty="0"/>
          </a:p>
        </p:txBody>
      </p:sp>
      <p:sp>
        <p:nvSpPr>
          <p:cNvPr id="3" name="Content Placeholder 2"/>
          <p:cNvSpPr>
            <a:spLocks noGrp="1"/>
          </p:cNvSpPr>
          <p:nvPr>
            <p:ph idx="1"/>
          </p:nvPr>
        </p:nvSpPr>
        <p:spPr>
          <a:xfrm>
            <a:off x="838200" y="1143000"/>
            <a:ext cx="7315200" cy="4251325"/>
          </a:xfrm>
        </p:spPr>
        <p:txBody>
          <a:bodyPr/>
          <a:lstStyle/>
          <a:p>
            <a:r>
              <a:rPr lang="en-US" sz="2000" dirty="0" smtClean="0"/>
              <a:t>Another leader in Linked Data/Semantic Web</a:t>
            </a:r>
          </a:p>
          <a:p>
            <a:r>
              <a:rPr lang="en-US" sz="2000" dirty="0"/>
              <a:t>Expose Worldcat.org to the Web</a:t>
            </a:r>
          </a:p>
          <a:p>
            <a:r>
              <a:rPr lang="en-US" sz="2000" dirty="0" smtClean="0"/>
              <a:t>A BIBFRAME tester</a:t>
            </a:r>
          </a:p>
          <a:p>
            <a:r>
              <a:rPr lang="en-US" sz="2000" dirty="0" smtClean="0"/>
              <a:t>Actively involved in schema Bib Extension-Align BIBFRAME with schema.org</a:t>
            </a:r>
          </a:p>
          <a:p>
            <a:r>
              <a:rPr lang="en-US" sz="2000" dirty="0" err="1" smtClean="0"/>
              <a:t>Worldcat</a:t>
            </a:r>
            <a:r>
              <a:rPr lang="en-US" sz="2000" dirty="0" smtClean="0"/>
              <a:t> Works</a:t>
            </a:r>
          </a:p>
          <a:p>
            <a:r>
              <a:rPr lang="en-US" sz="2000" dirty="0" err="1" smtClean="0"/>
              <a:t>Worldcat</a:t>
            </a:r>
            <a:r>
              <a:rPr lang="en-US" sz="2000" dirty="0" smtClean="0"/>
              <a:t> Identity</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1200" dirty="0" smtClean="0"/>
          </a:p>
          <a:p>
            <a:pPr marL="0" indent="0">
              <a:buNone/>
            </a:pPr>
            <a:r>
              <a:rPr lang="en-US" sz="1200" dirty="0" smtClean="0"/>
              <a:t>Sources-http</a:t>
            </a:r>
            <a:r>
              <a:rPr lang="en-US" sz="1200" dirty="0"/>
              <a:t>://www.oclc.org/content/dam/research/publications/library/2013/2013-05.pdf</a:t>
            </a:r>
          </a:p>
        </p:txBody>
      </p:sp>
    </p:spTree>
    <p:extLst>
      <p:ext uri="{BB962C8B-B14F-4D97-AF65-F5344CB8AC3E}">
        <p14:creationId xmlns:p14="http://schemas.microsoft.com/office/powerpoint/2010/main" val="7711105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remains to be done?</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28800"/>
            <a:ext cx="7315200" cy="3308096"/>
          </a:xfrm>
        </p:spPr>
      </p:pic>
    </p:spTree>
    <p:extLst>
      <p:ext uri="{BB962C8B-B14F-4D97-AF65-F5344CB8AC3E}">
        <p14:creationId xmlns:p14="http://schemas.microsoft.com/office/powerpoint/2010/main" val="2683934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dirty="0" smtClean="0"/>
              <a:t>Transition From AACR To RDA</a:t>
            </a:r>
          </a:p>
        </p:txBody>
      </p:sp>
      <p:sp>
        <p:nvSpPr>
          <p:cNvPr id="3075" name="Content Placeholder 2"/>
          <p:cNvSpPr>
            <a:spLocks noGrp="1"/>
          </p:cNvSpPr>
          <p:nvPr>
            <p:ph idx="1"/>
          </p:nvPr>
        </p:nvSpPr>
        <p:spPr>
          <a:xfrm>
            <a:off x="1066800" y="1143000"/>
            <a:ext cx="7315200" cy="4876800"/>
          </a:xfrm>
        </p:spPr>
        <p:txBody>
          <a:bodyPr/>
          <a:lstStyle/>
          <a:p>
            <a:r>
              <a:rPr lang="en-US" altLang="en-US" sz="2400" dirty="0" smtClean="0"/>
              <a:t>Cataloging in Hybrid Environment </a:t>
            </a:r>
          </a:p>
          <a:p>
            <a:r>
              <a:rPr lang="en-US" altLang="en-US" sz="2400" dirty="0" smtClean="0"/>
              <a:t>Multi-standards</a:t>
            </a:r>
          </a:p>
          <a:p>
            <a:pPr marL="0" indent="0">
              <a:buNone/>
            </a:pPr>
            <a:r>
              <a:rPr lang="en-US" altLang="en-US" sz="2400" dirty="0"/>
              <a:t>    </a:t>
            </a:r>
            <a:r>
              <a:rPr lang="en-US" altLang="en-US" sz="2400" dirty="0" smtClean="0"/>
              <a:t>- </a:t>
            </a:r>
            <a:r>
              <a:rPr lang="en-US" altLang="en-US" sz="2400" dirty="0"/>
              <a:t>RDA</a:t>
            </a:r>
          </a:p>
          <a:p>
            <a:pPr marL="0" indent="0">
              <a:buNone/>
            </a:pPr>
            <a:r>
              <a:rPr lang="en-US" altLang="en-US" sz="2400" dirty="0"/>
              <a:t>    - AACR2</a:t>
            </a:r>
          </a:p>
          <a:p>
            <a:pPr marL="0" indent="0">
              <a:buNone/>
            </a:pPr>
            <a:r>
              <a:rPr lang="en-US" altLang="en-US" sz="2400" dirty="0"/>
              <a:t>    - Pre-AACR2 </a:t>
            </a:r>
            <a:endParaRPr lang="en-US" altLang="en-US" sz="2400" dirty="0" smtClean="0"/>
          </a:p>
          <a:p>
            <a:r>
              <a:rPr lang="en-US" altLang="en-US" sz="2400" dirty="0" smtClean="0"/>
              <a:t>Hybrid Records in OCLC </a:t>
            </a:r>
          </a:p>
          <a:p>
            <a:pPr marL="0" indent="0">
              <a:buNone/>
            </a:pPr>
            <a:r>
              <a:rPr lang="en-US" altLang="en-US" sz="2400" dirty="0"/>
              <a:t> </a:t>
            </a:r>
            <a:r>
              <a:rPr lang="en-US" altLang="en-US" sz="2400" dirty="0" smtClean="0"/>
              <a:t>   </a:t>
            </a:r>
            <a:r>
              <a:rPr lang="en-US" altLang="en-US" sz="2400" dirty="0"/>
              <a:t>- Adding 336/337/338 fields</a:t>
            </a:r>
            <a:endParaRPr lang="en-US" altLang="en-US" sz="2400" dirty="0" smtClean="0"/>
          </a:p>
          <a:p>
            <a:pPr marL="0" indent="0">
              <a:buNone/>
            </a:pPr>
            <a:r>
              <a:rPr lang="en-US" altLang="en-US" sz="2400" dirty="0"/>
              <a:t> </a:t>
            </a:r>
            <a:r>
              <a:rPr lang="en-US" altLang="en-US" sz="2400" dirty="0" smtClean="0"/>
              <a:t>   </a:t>
            </a:r>
            <a:r>
              <a:rPr lang="en-US" altLang="en-US" sz="2400" dirty="0"/>
              <a:t>- Spelling out </a:t>
            </a:r>
            <a:r>
              <a:rPr lang="en-US" altLang="en-US" sz="2400" dirty="0" smtClean="0"/>
              <a:t>abbreviations</a:t>
            </a:r>
          </a:p>
        </p:txBody>
      </p:sp>
    </p:spTree>
    <p:extLst>
      <p:ext uri="{BB962C8B-B14F-4D97-AF65-F5344CB8AC3E}">
        <p14:creationId xmlns:p14="http://schemas.microsoft.com/office/powerpoint/2010/main" val="29160529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200" dirty="0" smtClean="0"/>
              <a:t>Some of the Challenges?</a:t>
            </a:r>
          </a:p>
        </p:txBody>
      </p:sp>
      <p:sp>
        <p:nvSpPr>
          <p:cNvPr id="23555" name="Rectangle 3"/>
          <p:cNvSpPr>
            <a:spLocks noGrp="1" noChangeArrowheads="1"/>
          </p:cNvSpPr>
          <p:nvPr>
            <p:ph type="body" idx="1"/>
          </p:nvPr>
        </p:nvSpPr>
        <p:spPr>
          <a:xfrm>
            <a:off x="1066800" y="1143000"/>
            <a:ext cx="7315200" cy="4251325"/>
          </a:xfrm>
        </p:spPr>
        <p:txBody>
          <a:bodyPr/>
          <a:lstStyle/>
          <a:p>
            <a:pPr eaLnBrk="1" hangingPunct="1"/>
            <a:r>
              <a:rPr lang="en-US" altLang="en-US" sz="1800" dirty="0" smtClean="0"/>
              <a:t>BIBFRAME-continued improvement</a:t>
            </a:r>
          </a:p>
          <a:p>
            <a:r>
              <a:rPr lang="en-US" altLang="en-US" sz="1800" dirty="0" smtClean="0"/>
              <a:t>BIBFRAME </a:t>
            </a:r>
            <a:r>
              <a:rPr lang="en-US" altLang="en-US" sz="1800" dirty="0"/>
              <a:t>vs. </a:t>
            </a:r>
            <a:r>
              <a:rPr lang="en-US" altLang="en-US" sz="1800" dirty="0" smtClean="0"/>
              <a:t>Schema.org-alignment</a:t>
            </a:r>
            <a:endParaRPr lang="en-US" altLang="en-US" sz="1800" dirty="0"/>
          </a:p>
          <a:p>
            <a:pPr eaLnBrk="1" hangingPunct="1"/>
            <a:r>
              <a:rPr lang="en-US" altLang="en-US" sz="1800" dirty="0" smtClean="0"/>
              <a:t>Legacy data-clean up</a:t>
            </a:r>
          </a:p>
          <a:p>
            <a:pPr eaLnBrk="1" hangingPunct="1"/>
            <a:r>
              <a:rPr lang="en-US" altLang="en-US" sz="1800" dirty="0" smtClean="0"/>
              <a:t>MARC conversion-huge project</a:t>
            </a:r>
          </a:p>
          <a:p>
            <a:pPr eaLnBrk="1" hangingPunct="1"/>
            <a:r>
              <a:rPr lang="en-US" altLang="en-US" sz="1800" dirty="0" smtClean="0"/>
              <a:t>MARC data loss as </a:t>
            </a:r>
            <a:r>
              <a:rPr lang="en-US" altLang="en-US" sz="1800" dirty="0" err="1" smtClean="0"/>
              <a:t>oncologies</a:t>
            </a:r>
            <a:r>
              <a:rPr lang="en-US" altLang="en-US" sz="1800" dirty="0" smtClean="0"/>
              <a:t> and vocabularies will not be enough to cover all?</a:t>
            </a:r>
          </a:p>
          <a:p>
            <a:pPr eaLnBrk="1" hangingPunct="1"/>
            <a:r>
              <a:rPr lang="en-US" altLang="en-US" sz="1800" dirty="0"/>
              <a:t>L</a:t>
            </a:r>
            <a:r>
              <a:rPr lang="en-US" altLang="en-US" sz="1800" dirty="0" smtClean="0"/>
              <a:t>ibrary systems-costly to integrate BIBFRAME</a:t>
            </a:r>
          </a:p>
          <a:p>
            <a:pPr eaLnBrk="1" hangingPunct="1"/>
            <a:r>
              <a:rPr lang="en-US" altLang="en-US" sz="1800" dirty="0" smtClean="0"/>
              <a:t>Different flavors of BIBFRAME, standards, data model?</a:t>
            </a:r>
          </a:p>
          <a:p>
            <a:pPr eaLnBrk="1" hangingPunct="1"/>
            <a:r>
              <a:rPr lang="en-US" altLang="en-US" sz="1800" dirty="0" smtClean="0"/>
              <a:t>Release the bib data on the web?</a:t>
            </a:r>
          </a:p>
        </p:txBody>
      </p:sp>
    </p:spTree>
    <p:extLst>
      <p:ext uri="{BB962C8B-B14F-4D97-AF65-F5344CB8AC3E}">
        <p14:creationId xmlns:p14="http://schemas.microsoft.com/office/powerpoint/2010/main" val="3612986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828800" y="533400"/>
            <a:ext cx="6934200" cy="715963"/>
          </a:xfrm>
        </p:spPr>
        <p:txBody>
          <a:bodyPr/>
          <a:lstStyle/>
          <a:p>
            <a:pPr algn="ctr"/>
            <a:r>
              <a:rPr lang="en-US" altLang="zh-CN" sz="2400" b="1" dirty="0" err="1" smtClean="0">
                <a:solidFill>
                  <a:srgbClr val="000000"/>
                </a:solidFill>
              </a:rPr>
              <a:t>QandA</a:t>
            </a:r>
            <a:r>
              <a:rPr lang="zh-CN" altLang="en-US" sz="2400" dirty="0">
                <a:solidFill>
                  <a:srgbClr val="000000"/>
                </a:solidFill>
              </a:rPr>
              <a:t/>
            </a:r>
            <a:br>
              <a:rPr lang="zh-CN" altLang="en-US" sz="2400" dirty="0">
                <a:solidFill>
                  <a:srgbClr val="000000"/>
                </a:solidFill>
              </a:rPr>
            </a:br>
            <a:endParaRPr lang="en-US" sz="2400" dirty="0">
              <a:solidFill>
                <a:srgbClr val="000000"/>
              </a:solidFill>
            </a:endParaRPr>
          </a:p>
        </p:txBody>
      </p:sp>
      <p:sp>
        <p:nvSpPr>
          <p:cNvPr id="60419" name="Rectangle 3"/>
          <p:cNvSpPr>
            <a:spLocks noGrp="1" noChangeArrowheads="1"/>
          </p:cNvSpPr>
          <p:nvPr>
            <p:ph type="body" idx="1"/>
          </p:nvPr>
        </p:nvSpPr>
        <p:spPr>
          <a:xfrm>
            <a:off x="1981200" y="1828800"/>
            <a:ext cx="6934200" cy="4419600"/>
          </a:xfrm>
        </p:spPr>
        <p:txBody>
          <a:bodyPr/>
          <a:lstStyle/>
          <a:p>
            <a:pPr>
              <a:lnSpc>
                <a:spcPct val="80000"/>
              </a:lnSpc>
            </a:pPr>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100" y="500380"/>
            <a:ext cx="6197600" cy="5778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dirty="0" smtClean="0"/>
              <a:t>Convert Legacy Data to RDA</a:t>
            </a:r>
          </a:p>
        </p:txBody>
      </p:sp>
      <p:sp>
        <p:nvSpPr>
          <p:cNvPr id="3075" name="Content Placeholder 2"/>
          <p:cNvSpPr>
            <a:spLocks noGrp="1"/>
          </p:cNvSpPr>
          <p:nvPr>
            <p:ph idx="1"/>
          </p:nvPr>
        </p:nvSpPr>
        <p:spPr>
          <a:xfrm>
            <a:off x="1066800" y="1143000"/>
            <a:ext cx="7315200" cy="4876800"/>
          </a:xfrm>
        </p:spPr>
        <p:txBody>
          <a:bodyPr/>
          <a:lstStyle/>
          <a:p>
            <a:r>
              <a:rPr lang="en-US" altLang="en-US" sz="2400" dirty="0" smtClean="0"/>
              <a:t>RDA Conversion</a:t>
            </a:r>
          </a:p>
          <a:p>
            <a:pPr marL="0" indent="0">
              <a:buNone/>
            </a:pPr>
            <a:r>
              <a:rPr lang="en-US" altLang="en-US" sz="2400" dirty="0"/>
              <a:t> </a:t>
            </a:r>
            <a:r>
              <a:rPr lang="en-US" altLang="en-US" sz="2400" dirty="0" smtClean="0"/>
              <a:t>   - </a:t>
            </a:r>
            <a:r>
              <a:rPr lang="en-US" altLang="en-US" sz="2400" dirty="0" err="1"/>
              <a:t>RDAExpress</a:t>
            </a:r>
            <a:endParaRPr lang="en-US" altLang="en-US" sz="2400" dirty="0"/>
          </a:p>
          <a:p>
            <a:pPr marL="0" indent="0">
              <a:buNone/>
            </a:pPr>
            <a:r>
              <a:rPr lang="en-US" altLang="en-US" sz="2400" dirty="0" smtClean="0"/>
              <a:t>    - MARCIVE</a:t>
            </a:r>
          </a:p>
          <a:p>
            <a:pPr marL="0" indent="0">
              <a:buNone/>
            </a:pPr>
            <a:r>
              <a:rPr lang="en-US" altLang="en-US" sz="2400" dirty="0"/>
              <a:t> </a:t>
            </a:r>
            <a:r>
              <a:rPr lang="en-US" altLang="en-US" sz="2400" dirty="0" smtClean="0"/>
              <a:t>   - RDA Helper (</a:t>
            </a:r>
            <a:r>
              <a:rPr lang="en-US" altLang="en-US" sz="2400" dirty="0" err="1" smtClean="0"/>
              <a:t>MARCedit</a:t>
            </a:r>
            <a:r>
              <a:rPr lang="en-US" altLang="en-US" sz="2400" dirty="0" smtClean="0"/>
              <a:t>, free tool)</a:t>
            </a:r>
          </a:p>
          <a:p>
            <a:r>
              <a:rPr lang="en-US" altLang="en-US" sz="2400" dirty="0" smtClean="0"/>
              <a:t>RDA Enrichment</a:t>
            </a:r>
          </a:p>
          <a:p>
            <a:pPr marL="0" indent="0">
              <a:buNone/>
            </a:pPr>
            <a:r>
              <a:rPr lang="en-US" altLang="en-US" sz="2400" dirty="0"/>
              <a:t> </a:t>
            </a:r>
            <a:r>
              <a:rPr lang="en-US" altLang="en-US" sz="2400" dirty="0" smtClean="0"/>
              <a:t>   - Backstage Library Works</a:t>
            </a:r>
          </a:p>
          <a:p>
            <a:pPr marL="0" indent="0">
              <a:buNone/>
            </a:pPr>
            <a:endParaRPr lang="en-US" altLang="en-US" sz="2400" dirty="0" smtClean="0"/>
          </a:p>
          <a:p>
            <a:pPr marL="0" indent="0">
              <a:buNone/>
            </a:pPr>
            <a:endParaRPr lang="en-US" altLang="en-US" sz="2400" dirty="0" smtClean="0"/>
          </a:p>
        </p:txBody>
      </p:sp>
    </p:spTree>
    <p:extLst>
      <p:ext uri="{BB962C8B-B14F-4D97-AF65-F5344CB8AC3E}">
        <p14:creationId xmlns:p14="http://schemas.microsoft.com/office/powerpoint/2010/main" val="203248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dirty="0"/>
              <a:t>RDA Vocabulary</a:t>
            </a:r>
            <a:endParaRPr lang="en-US" altLang="en-US" sz="2800" dirty="0" smtClean="0"/>
          </a:p>
        </p:txBody>
      </p:sp>
      <p:sp>
        <p:nvSpPr>
          <p:cNvPr id="3075" name="Content Placeholder 2"/>
          <p:cNvSpPr>
            <a:spLocks noGrp="1"/>
          </p:cNvSpPr>
          <p:nvPr>
            <p:ph idx="1"/>
          </p:nvPr>
        </p:nvSpPr>
        <p:spPr>
          <a:xfrm>
            <a:off x="1066800" y="1143000"/>
            <a:ext cx="7315200" cy="4876800"/>
          </a:xfrm>
        </p:spPr>
        <p:txBody>
          <a:bodyPr/>
          <a:lstStyle/>
          <a:p>
            <a:pPr marL="0" indent="0" algn="ctr">
              <a:buNone/>
            </a:pPr>
            <a:endParaRPr lang="en-US" altLang="en-US" sz="2400" dirty="0" smtClean="0"/>
          </a:p>
          <a:p>
            <a:pPr marL="0" indent="0">
              <a:buNone/>
            </a:pPr>
            <a:endParaRPr lang="en-US" altLang="en-US" sz="2400" dirty="0" smtClean="0"/>
          </a:p>
        </p:txBody>
      </p:sp>
      <p:pic>
        <p:nvPicPr>
          <p:cNvPr id="4" name="Content Placeholder 3"/>
          <p:cNvPicPr>
            <a:picLocks/>
          </p:cNvPicPr>
          <p:nvPr/>
        </p:nvPicPr>
        <p:blipFill>
          <a:blip r:embed="rId2"/>
          <a:stretch>
            <a:fillRect/>
          </a:stretch>
        </p:blipFill>
        <p:spPr bwMode="auto">
          <a:xfrm>
            <a:off x="762000" y="1524000"/>
            <a:ext cx="7315200" cy="389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399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dirty="0" smtClean="0"/>
              <a:t>RDA Vocabulary</a:t>
            </a:r>
          </a:p>
        </p:txBody>
      </p:sp>
      <p:sp>
        <p:nvSpPr>
          <p:cNvPr id="3075" name="Content Placeholder 2"/>
          <p:cNvSpPr>
            <a:spLocks noGrp="1"/>
          </p:cNvSpPr>
          <p:nvPr>
            <p:ph idx="1"/>
          </p:nvPr>
        </p:nvSpPr>
        <p:spPr>
          <a:xfrm>
            <a:off x="1066800" y="1143000"/>
            <a:ext cx="7315200" cy="4876800"/>
          </a:xfrm>
        </p:spPr>
        <p:txBody>
          <a:bodyPr/>
          <a:lstStyle/>
          <a:p>
            <a:r>
              <a:rPr lang="en-US" sz="2400" dirty="0"/>
              <a:t>RDA elements and relationship designators have been published in the Open Metadata Registry (OMR) </a:t>
            </a:r>
            <a:r>
              <a:rPr lang="en-US" sz="2400" dirty="0">
                <a:hlinkClick r:id="rId2"/>
              </a:rPr>
              <a:t>http://rdvocab.info</a:t>
            </a:r>
            <a:r>
              <a:rPr lang="en-US" sz="2400" dirty="0"/>
              <a:t> </a:t>
            </a:r>
            <a:r>
              <a:rPr lang="en-US" sz="2400" dirty="0" smtClean="0"/>
              <a:t>in 2008</a:t>
            </a:r>
          </a:p>
          <a:p>
            <a:r>
              <a:rPr lang="en-US" sz="2400" dirty="0" smtClean="0"/>
              <a:t>New namespace for RDA elements is </a:t>
            </a:r>
            <a:r>
              <a:rPr lang="en-US" sz="2400" dirty="0" smtClean="0">
                <a:hlinkClick r:id="rId3"/>
              </a:rPr>
              <a:t>http://rdaregister.info</a:t>
            </a:r>
            <a:r>
              <a:rPr lang="en-US" sz="2400" dirty="0" smtClean="0"/>
              <a:t>  </a:t>
            </a:r>
            <a:endParaRPr lang="en-US" sz="2400" dirty="0"/>
          </a:p>
          <a:p>
            <a:r>
              <a:rPr lang="en-US" sz="2400" dirty="0" smtClean="0"/>
              <a:t>Basic elements </a:t>
            </a:r>
            <a:r>
              <a:rPr lang="en-US" sz="2400" dirty="0"/>
              <a:t>for linked data and semantic Web </a:t>
            </a:r>
            <a:r>
              <a:rPr lang="en-US" sz="2400" dirty="0" smtClean="0"/>
              <a:t>applications</a:t>
            </a:r>
          </a:p>
          <a:p>
            <a:r>
              <a:rPr lang="en-US" sz="2400" dirty="0"/>
              <a:t>RDA elements will be part of the BIBFRAME vocabulary</a:t>
            </a:r>
          </a:p>
          <a:p>
            <a:pPr marL="0" indent="0">
              <a:buNone/>
            </a:pPr>
            <a:endParaRPr lang="en-US" sz="2400" dirty="0"/>
          </a:p>
          <a:p>
            <a:pPr marL="0" indent="0">
              <a:buNone/>
            </a:pPr>
            <a:endParaRPr lang="en-US" altLang="en-US" sz="2400" dirty="0" smtClean="0"/>
          </a:p>
        </p:txBody>
      </p:sp>
    </p:spTree>
    <p:extLst>
      <p:ext uri="{BB962C8B-B14F-4D97-AF65-F5344CB8AC3E}">
        <p14:creationId xmlns:p14="http://schemas.microsoft.com/office/powerpoint/2010/main" val="208528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BIBFRAME</a:t>
            </a:r>
            <a:endParaRPr lang="en-US" dirty="0"/>
          </a:p>
        </p:txBody>
      </p:sp>
      <p:sp>
        <p:nvSpPr>
          <p:cNvPr id="3" name="Content Placeholder 2"/>
          <p:cNvSpPr>
            <a:spLocks noGrp="1"/>
          </p:cNvSpPr>
          <p:nvPr>
            <p:ph idx="1"/>
          </p:nvPr>
        </p:nvSpPr>
        <p:spPr>
          <a:xfrm>
            <a:off x="990600" y="1066800"/>
            <a:ext cx="7315200" cy="5486400"/>
          </a:xfrm>
        </p:spPr>
        <p:txBody>
          <a:bodyPr/>
          <a:lstStyle/>
          <a:p>
            <a:r>
              <a:rPr lang="en-US" sz="2400" dirty="0" smtClean="0"/>
              <a:t>Not only for libraries</a:t>
            </a:r>
          </a:p>
          <a:p>
            <a:r>
              <a:rPr lang="en-US" sz="2400" dirty="0"/>
              <a:t>Data elements-</a:t>
            </a:r>
            <a:r>
              <a:rPr lang="en-US" altLang="en-US" sz="2400" dirty="0"/>
              <a:t>atomistic elements, each of which contains one type of </a:t>
            </a:r>
            <a:r>
              <a:rPr lang="en-US" altLang="en-US" sz="2400" dirty="0" smtClean="0"/>
              <a:t>information</a:t>
            </a:r>
          </a:p>
          <a:p>
            <a:r>
              <a:rPr lang="en-US" sz="2400" dirty="0"/>
              <a:t>Recombinant data-assemble the data in any way a community wants (think about </a:t>
            </a:r>
            <a:r>
              <a:rPr lang="en-US" sz="2400" dirty="0" err="1"/>
              <a:t>legos</a:t>
            </a:r>
            <a:r>
              <a:rPr lang="en-US" sz="2400" dirty="0" smtClean="0"/>
              <a:t>).</a:t>
            </a:r>
          </a:p>
          <a:p>
            <a:r>
              <a:rPr lang="en-US" sz="2400" dirty="0"/>
              <a:t>Data are reusable</a:t>
            </a:r>
            <a:r>
              <a:rPr lang="en-US" sz="2400" dirty="0" smtClean="0"/>
              <a:t>.</a:t>
            </a:r>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r>
              <a:rPr lang="en-US" sz="1200" dirty="0" smtClean="0"/>
              <a:t>Image-https</a:t>
            </a:r>
            <a:r>
              <a:rPr lang="en-US" sz="1200" dirty="0"/>
              <a:t>://en.wikipedia.org/wiki/History_of_Lego</a:t>
            </a:r>
          </a:p>
          <a:p>
            <a:endParaRPr lang="en-US" sz="24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886200"/>
            <a:ext cx="3251200" cy="2168525"/>
          </a:xfrm>
          <a:prstGeom prst="rect">
            <a:avLst/>
          </a:prstGeom>
        </p:spPr>
      </p:pic>
    </p:spTree>
    <p:extLst>
      <p:ext uri="{BB962C8B-B14F-4D97-AF65-F5344CB8AC3E}">
        <p14:creationId xmlns:p14="http://schemas.microsoft.com/office/powerpoint/2010/main" val="1972955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2">
      <a:dk1>
        <a:srgbClr val="4D4D4D"/>
      </a:dk1>
      <a:lt1>
        <a:srgbClr val="FFFFFF"/>
      </a:lt1>
      <a:dk2>
        <a:srgbClr val="4D4D4D"/>
      </a:dk2>
      <a:lt2>
        <a:srgbClr val="0F4FBE"/>
      </a:lt2>
      <a:accent1>
        <a:srgbClr val="0664E4"/>
      </a:accent1>
      <a:accent2>
        <a:srgbClr val="0A8AF4"/>
      </a:accent2>
      <a:accent3>
        <a:srgbClr val="FFFFFF"/>
      </a:accent3>
      <a:accent4>
        <a:srgbClr val="404040"/>
      </a:accent4>
      <a:accent5>
        <a:srgbClr val="AAB8EF"/>
      </a:accent5>
      <a:accent6>
        <a:srgbClr val="087DDD"/>
      </a:accent6>
      <a:hlink>
        <a:srgbClr val="0B99F8"/>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F4FBE"/>
        </a:lt2>
        <a:accent1>
          <a:srgbClr val="0664E4"/>
        </a:accent1>
        <a:accent2>
          <a:srgbClr val="0A8AF4"/>
        </a:accent2>
        <a:accent3>
          <a:srgbClr val="FFFFFF"/>
        </a:accent3>
        <a:accent4>
          <a:srgbClr val="404040"/>
        </a:accent4>
        <a:accent5>
          <a:srgbClr val="AAB8EF"/>
        </a:accent5>
        <a:accent6>
          <a:srgbClr val="087DDD"/>
        </a:accent6>
        <a:hlink>
          <a:srgbClr val="0B99F8"/>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9145</TotalTime>
  <Words>1829</Words>
  <Application>Microsoft Office PowerPoint</Application>
  <PresentationFormat>On-screen Show (4:3)</PresentationFormat>
  <Paragraphs>422</Paragraphs>
  <Slides>51</Slides>
  <Notes>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powerpoint-template</vt:lpstr>
      <vt:lpstr>Six Years after RDA: Projects, Initiatives,  Trends, and Directions </vt:lpstr>
      <vt:lpstr>Overview</vt:lpstr>
      <vt:lpstr>RDA - Six Years Later, Where Are We Now?</vt:lpstr>
      <vt:lpstr>RDA in Other Countries</vt:lpstr>
      <vt:lpstr>Transition From AACR To RDA</vt:lpstr>
      <vt:lpstr>Convert Legacy Data to RDA</vt:lpstr>
      <vt:lpstr>RDA Vocabulary</vt:lpstr>
      <vt:lpstr>RDA Vocabulary</vt:lpstr>
      <vt:lpstr>BIBFRAME</vt:lpstr>
      <vt:lpstr>BIBFRAME TOOLS</vt:lpstr>
      <vt:lpstr>BIBFRAME Editor 2.0 </vt:lpstr>
      <vt:lpstr>BIBFRAME Editor 1.0 vs. 2.0</vt:lpstr>
      <vt:lpstr>BIBFRAME Editor 1.0</vt:lpstr>
      <vt:lpstr>BIBFRAME Data Storage</vt:lpstr>
      <vt:lpstr>BIBFRAME Catalog-BIBCat</vt:lpstr>
      <vt:lpstr>BIBFRAME Catalog at http://bibcat.org</vt:lpstr>
      <vt:lpstr>BIBFRAME Searching</vt:lpstr>
      <vt:lpstr>BIBFRAME Transformation Tools</vt:lpstr>
      <vt:lpstr>Download BIBFRAME Tools?</vt:lpstr>
      <vt:lpstr>BIBFRAME - Implementation and Testing</vt:lpstr>
      <vt:lpstr>BIBFRAME Implementation Register</vt:lpstr>
      <vt:lpstr>Comparison Service-A BIBRAME Tool</vt:lpstr>
      <vt:lpstr>Comparison Service - Continued</vt:lpstr>
      <vt:lpstr>LC BIBID (MARC 001): 17617536</vt:lpstr>
      <vt:lpstr>Transformation Service</vt:lpstr>
      <vt:lpstr>Example: The Call of the Wild by Jack London</vt:lpstr>
      <vt:lpstr>Example: The Call of the Wild by Jack London</vt:lpstr>
      <vt:lpstr>Subject in RDF </vt:lpstr>
      <vt:lpstr>Creator’s Name in RDF </vt:lpstr>
      <vt:lpstr>BIBFRAME Implementation Projects</vt:lpstr>
      <vt:lpstr>BIBFRAME Implementation Projects - continued</vt:lpstr>
      <vt:lpstr>Example Record</vt:lpstr>
      <vt:lpstr>Example Record</vt:lpstr>
      <vt:lpstr>Example Record</vt:lpstr>
      <vt:lpstr>Transition From MARC to BIBFRAME</vt:lpstr>
      <vt:lpstr>Transition From MARC to BIBFRAME - Continued</vt:lpstr>
      <vt:lpstr>Transition from MARC to BIBFRAME</vt:lpstr>
      <vt:lpstr>What’s next?</vt:lpstr>
      <vt:lpstr>Cataloging Goals and Trends: What Do Libraries Want?</vt:lpstr>
      <vt:lpstr>Denvor Library in Google Search</vt:lpstr>
      <vt:lpstr>The Roadmap </vt:lpstr>
      <vt:lpstr> Zepheira &amp; Eric Miller   </vt:lpstr>
      <vt:lpstr>Libraries Get on the Top of the Search Results?</vt:lpstr>
      <vt:lpstr>Other related projects</vt:lpstr>
      <vt:lpstr>MarcNext in MarcEdit </vt:lpstr>
      <vt:lpstr>Schema.org</vt:lpstr>
      <vt:lpstr>Align schema.org with BIBFRAME?</vt:lpstr>
      <vt:lpstr>OCLC Linked Data Initiative</vt:lpstr>
      <vt:lpstr>What remains to be done?</vt:lpstr>
      <vt:lpstr>Some of the Challenges?</vt:lpstr>
      <vt:lpstr>QandA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编目的新动向: 数据链接技术和国会图书馆的书目记录显示工程 Paradigm Shift in Cataloging: Linked Data and BIBFRAME</dc:title>
  <dc:creator>Library</dc:creator>
  <cp:lastModifiedBy>Carvagno, Ashley</cp:lastModifiedBy>
  <cp:revision>290</cp:revision>
  <cp:lastPrinted>2015-06-26T01:09:26Z</cp:lastPrinted>
  <dcterms:created xsi:type="dcterms:W3CDTF">2015-06-15T02:35:19Z</dcterms:created>
  <dcterms:modified xsi:type="dcterms:W3CDTF">2016-05-31T18:22:32Z</dcterms:modified>
</cp:coreProperties>
</file>