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381000" y="3042000"/>
            <a:ext cx="2835275" cy="602456"/>
          </a:xfrm>
          <a:custGeom>
            <a:pathLst>
              <a:path extrusionOk="0" h="1012" w="3572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x="6781800" y="3494438"/>
            <a:ext cx="1903412" cy="552450"/>
          </a:xfrm>
          <a:custGeom>
            <a:pathLst>
              <a:path extrusionOk="0" h="927" w="2398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81000" y="0"/>
            <a:ext cx="1136699" cy="2971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268663" y="3494438"/>
            <a:ext cx="1700099" cy="1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021262" y="3494438"/>
            <a:ext cx="1684199" cy="15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546975" y="4087369"/>
            <a:ext cx="1139824" cy="1057275"/>
          </a:xfrm>
          <a:custGeom>
            <a:pathLst>
              <a:path extrusionOk="0" h="1776" w="1437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2220060" y="2187175"/>
            <a:ext cx="47100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  <a:lvl2pPr algn="ctr">
              <a:spcBef>
                <a:spcPts val="0"/>
              </a:spcBef>
              <a:buNone/>
              <a:defRPr/>
            </a:lvl2pPr>
            <a:lvl3pPr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buSzPct val="100000"/>
              <a:buNone/>
              <a:defRPr sz="2400"/>
            </a:lvl4pPr>
            <a:lvl5pPr algn="ctr">
              <a:spcBef>
                <a:spcPts val="0"/>
              </a:spcBef>
              <a:buSzPct val="100000"/>
              <a:buNone/>
              <a:defRPr sz="2400"/>
            </a:lvl5pPr>
            <a:lvl6pPr algn="ctr">
              <a:spcBef>
                <a:spcPts val="0"/>
              </a:spcBef>
              <a:buSzPct val="100000"/>
              <a:buNone/>
              <a:defRPr sz="2400"/>
            </a:lvl6pPr>
            <a:lvl7pPr algn="ctr">
              <a:spcBef>
                <a:spcPts val="0"/>
              </a:spcBef>
              <a:buSzPct val="100000"/>
              <a:buNone/>
              <a:defRPr sz="2400"/>
            </a:lvl7pPr>
            <a:lvl8pPr algn="ctr">
              <a:spcBef>
                <a:spcPts val="0"/>
              </a:spcBef>
              <a:buSzPct val="100000"/>
              <a:buNone/>
              <a:defRPr sz="2400"/>
            </a:lvl8pPr>
            <a:lvl9pPr algn="ctr">
              <a:spcBef>
                <a:spcPts val="0"/>
              </a:spcBef>
              <a:buSzPct val="1000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152401" y="1028700"/>
            <a:ext cx="2208212" cy="2387203"/>
          </a:xfrm>
          <a:custGeom>
            <a:pathLst>
              <a:path extrusionOk="0" h="4010" w="2782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152401" y="1028700"/>
            <a:ext cx="2208212" cy="2387203"/>
          </a:xfrm>
          <a:custGeom>
            <a:pathLst>
              <a:path extrusionOk="0" h="4010" w="2782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854948" y="1184672"/>
            <a:ext cx="3859799" cy="3741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27083" y="1184672"/>
            <a:ext cx="3859799" cy="3741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52401" y="1028700"/>
            <a:ext cx="2208212" cy="2387203"/>
          </a:xfrm>
          <a:custGeom>
            <a:pathLst>
              <a:path extrusionOk="0" h="4010" w="2782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flipH="1" rot="10800000">
            <a:off x="228600" y="4000518"/>
            <a:ext cx="2208225" cy="1145738"/>
          </a:xfrm>
          <a:custGeom>
            <a:pathLst>
              <a:path extrusionOk="0" h="18832" w="1000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497136" y="4000500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4995862" y="4000500"/>
            <a:ext cx="1965299" cy="15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7010400" y="4000500"/>
            <a:ext cx="2133599" cy="1560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1020958" y="4406309"/>
            <a:ext cx="7813199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r">
              <a:spcBef>
                <a:spcPts val="0"/>
              </a:spcBef>
              <a:buSzPct val="100000"/>
              <a:buNone/>
              <a:defRPr b="1"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2413000" y="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911726" y="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6943725" y="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0" y="0"/>
            <a:ext cx="2346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0" y="4987527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498725" y="4987527"/>
            <a:ext cx="1965299" cy="1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4513262" y="4987527"/>
            <a:ext cx="46307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Relationship Id="rId3" Type="http://schemas.openxmlformats.org/officeDocument/2006/relationships/hyperlink" Target="mailto:rbingham@gcls.org" TargetMode="Externa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ChromeDuino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3600"/>
              <a:t>Create Arduino-compatible sketches on Chromebook or in Chrome browser!</a:t>
            </a:r>
          </a:p>
          <a:p>
            <a:pPr indent="-4572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3600"/>
              <a:t>Available on Chrome web store</a:t>
            </a:r>
          </a:p>
          <a:p>
            <a:pPr indent="-4572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3600"/>
              <a:t>Easy setup!!!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11637" l="421" r="3885" t="11598"/>
          <a:stretch/>
        </p:blipFill>
        <p:spPr>
          <a:xfrm>
            <a:off x="276175" y="591875"/>
            <a:ext cx="8779623" cy="39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13523" l="420" r="1760" t="11598"/>
          <a:stretch/>
        </p:blipFill>
        <p:spPr>
          <a:xfrm>
            <a:off x="184111" y="667612"/>
            <a:ext cx="8848650" cy="38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b="1" lang="en" sz="3600"/>
              <a:t>Free</a:t>
            </a:r>
            <a:r>
              <a:rPr lang="en" sz="3600"/>
              <a:t> online circuit simulator</a:t>
            </a:r>
          </a:p>
          <a:p>
            <a:pPr indent="-4572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3600"/>
              <a:t>Includes Arduino simulation</a:t>
            </a:r>
          </a:p>
          <a:p>
            <a:pPr indent="-4572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3600"/>
              <a:t>From Autodesk</a:t>
            </a:r>
          </a:p>
          <a:p>
            <a:pPr indent="-4572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3600"/>
              <a:t>http://123d.circuits.io/</a:t>
            </a:r>
          </a:p>
        </p:txBody>
      </p:sp>
      <p:sp>
        <p:nvSpPr>
          <p:cNvPr id="119" name="Shape 119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123D Circuits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6760" l="10423" r="12195" t="12076"/>
          <a:stretch/>
        </p:blipFill>
        <p:spPr>
          <a:xfrm>
            <a:off x="630950" y="247650"/>
            <a:ext cx="7882099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11952" l="11565" r="12296" t="11914"/>
          <a:stretch/>
        </p:blipFill>
        <p:spPr>
          <a:xfrm>
            <a:off x="429587" y="217275"/>
            <a:ext cx="8376875" cy="470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1343150" y="988075"/>
            <a:ext cx="7606500" cy="25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</a:rPr>
              <a:t>Ralph Bingham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chemeClr val="lt2"/>
                </a:solidFill>
              </a:rPr>
              <a:t>Head of Reference &amp; Digital Services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chemeClr val="lt2"/>
                </a:solidFill>
              </a:rPr>
              <a:t>Gloucester County Library System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rbingham@gcls.org</a:t>
            </a:r>
          </a:p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chemeClr val="lt2"/>
                </a:solidFill>
              </a:rPr>
              <a:t>856/223-6045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575" y="2469850"/>
            <a:ext cx="2187700" cy="21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53951" l="0" r="41030" t="12071"/>
          <a:stretch/>
        </p:blipFill>
        <p:spPr>
          <a:xfrm>
            <a:off x="735912" y="1329025"/>
            <a:ext cx="7672176" cy="248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b="6763" l="14484" r="14234" t="14589"/>
          <a:stretch/>
        </p:blipFill>
        <p:spPr>
          <a:xfrm>
            <a:off x="849587" y="262550"/>
            <a:ext cx="7444826" cy="46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417" r="54216" t="11441"/>
          <a:stretch/>
        </p:blipFill>
        <p:spPr>
          <a:xfrm>
            <a:off x="2546994" y="362450"/>
            <a:ext cx="4172925" cy="4579699"/>
          </a:xfrm>
          <a:prstGeom prst="rect">
            <a:avLst/>
          </a:prstGeom>
          <a:noFill/>
          <a:ln cap="flat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72" name="Shape 72"/>
          <p:cNvCxnSpPr/>
          <p:nvPr/>
        </p:nvCxnSpPr>
        <p:spPr>
          <a:xfrm>
            <a:off x="1288750" y="3187350"/>
            <a:ext cx="1196700" cy="1553399"/>
          </a:xfrm>
          <a:prstGeom prst="straightConnector1">
            <a:avLst/>
          </a:prstGeom>
          <a:noFill/>
          <a:ln cap="flat" w="762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3" name="Shape 73"/>
          <p:cNvCxnSpPr/>
          <p:nvPr/>
        </p:nvCxnSpPr>
        <p:spPr>
          <a:xfrm flipH="1">
            <a:off x="3348450" y="2738600"/>
            <a:ext cx="4268999" cy="1012500"/>
          </a:xfrm>
          <a:prstGeom prst="straightConnector1">
            <a:avLst/>
          </a:prstGeom>
          <a:noFill/>
          <a:ln cap="flat" w="762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4" name="Shape 74"/>
          <p:cNvSpPr txBox="1"/>
          <p:nvPr/>
        </p:nvSpPr>
        <p:spPr>
          <a:xfrm>
            <a:off x="644375" y="1680000"/>
            <a:ext cx="1219799" cy="17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9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7402750" y="1760550"/>
            <a:ext cx="1219799" cy="17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960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5973" l="14571" r="14592" t="1843"/>
          <a:stretch/>
        </p:blipFill>
        <p:spPr>
          <a:xfrm>
            <a:off x="1424912" y="269387"/>
            <a:ext cx="6294175" cy="460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48757" l="34645" r="31748" t="28750"/>
          <a:stretch/>
        </p:blipFill>
        <p:spPr>
          <a:xfrm>
            <a:off x="2385725" y="1806550"/>
            <a:ext cx="4372549" cy="16454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611950" y="3590075"/>
            <a:ext cx="3920099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accent1"/>
                </a:solidFill>
              </a:rPr>
              <a:t>Click on </a:t>
            </a:r>
            <a:r>
              <a:rPr b="1" lang="en" sz="3600">
                <a:solidFill>
                  <a:schemeClr val="accent1"/>
                </a:solidFill>
              </a:rPr>
              <a:t>Connect!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287675" y="690525"/>
            <a:ext cx="8583899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accent1"/>
                </a:solidFill>
              </a:rPr>
              <a:t>Make sure your Arduino board is connected to your device and...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6604" l="20672" r="20783" t="897"/>
          <a:stretch/>
        </p:blipFill>
        <p:spPr>
          <a:xfrm>
            <a:off x="1919700" y="215937"/>
            <a:ext cx="5304601" cy="471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Online Arduino Development Environment</a:t>
            </a:r>
          </a:p>
          <a:p>
            <a:pPr indent="-4191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Free!</a:t>
            </a:r>
          </a:p>
          <a:p>
            <a:pPr indent="-419100" lvl="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https://codebender.cc/</a:t>
            </a: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CodeBender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6293" l="596" r="0" t="11759"/>
          <a:stretch/>
        </p:blipFill>
        <p:spPr>
          <a:xfrm>
            <a:off x="153287" y="523550"/>
            <a:ext cx="8837425" cy="40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