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s.libraryh3lp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heise@drew.ed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401599"/>
            <a:ext cx="7772400" cy="255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Using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LibraryH3lp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Online Chat Reference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5128050" y="4610625"/>
            <a:ext cx="3912600" cy="46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Jennifer Heise, Drew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Information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LibraryH3lp: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https://us.libraryh3lp.com</a:t>
            </a:r>
            <a:r>
              <a:rPr lang="en" u="sng" dirty="0" smtClean="0">
                <a:solidFill>
                  <a:schemeClr val="hlink"/>
                </a:solidFill>
                <a:hlinkClick r:id="rId3"/>
              </a:rPr>
              <a:t>/</a:t>
            </a:r>
            <a:endParaRPr lang="en" u="sng" dirty="0" smtClean="0">
              <a:solidFill>
                <a:schemeClr val="hlink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lang="en-US" sz="1400" dirty="0" smtClean="0"/>
          </a:p>
          <a:p>
            <a:endParaRPr sz="1400" dirty="0"/>
          </a:p>
          <a:p>
            <a:pPr>
              <a:spcBef>
                <a:spcPts val="0"/>
              </a:spcBef>
              <a:buNone/>
            </a:pPr>
            <a:r>
              <a:rPr lang="en" sz="2400" dirty="0"/>
              <a:t>Jennifer Heise </a:t>
            </a:r>
            <a:r>
              <a:rPr lang="en" sz="2400" dirty="0" smtClean="0"/>
              <a:t>-  </a:t>
            </a:r>
            <a:r>
              <a:rPr lang="en" sz="2400" u="sng" dirty="0">
                <a:solidFill>
                  <a:schemeClr val="hlink"/>
                </a:solidFill>
                <a:hlinkClick r:id="rId4"/>
              </a:rPr>
              <a:t>jheise@drew.edu</a:t>
            </a:r>
            <a:r>
              <a:rPr lang="en" sz="2400" dirty="0"/>
              <a:t>, 973-408-3675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400" dirty="0" smtClean="0"/>
              <a:t> </a:t>
            </a:r>
            <a:r>
              <a:rPr lang="en-US" sz="1400" dirty="0" smtClean="0"/>
              <a:t>Stacey </a:t>
            </a:r>
            <a:r>
              <a:rPr lang="en-US" sz="1400" dirty="0" smtClean="0"/>
              <a:t>E</a:t>
            </a:r>
            <a:r>
              <a:rPr lang="en-US" sz="1400" dirty="0" smtClean="0"/>
              <a:t>. Kimmel </a:t>
            </a:r>
            <a:r>
              <a:rPr lang="en-US" sz="1400" dirty="0" smtClean="0"/>
              <a:t>and Jennifer </a:t>
            </a:r>
            <a:r>
              <a:rPr lang="en-US" sz="1400" dirty="0" err="1" smtClean="0"/>
              <a:t>Heise</a:t>
            </a:r>
            <a:r>
              <a:rPr lang="en-US" sz="1400" dirty="0" smtClean="0"/>
              <a:t>. 2003. </a:t>
            </a:r>
            <a:r>
              <a:rPr lang="en-US" sz="1400" i="1" dirty="0" smtClean="0"/>
              <a:t>Virtual reference services: Issues and trends</a:t>
            </a:r>
            <a:r>
              <a:rPr lang="en-US" sz="1400" dirty="0" smtClean="0"/>
              <a:t>. Binghamton, NY: Haworth Information Press.</a:t>
            </a:r>
            <a:endParaRPr lang="en-US" sz="1400" dirty="0" smtClean="0"/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Pam </a:t>
            </a:r>
            <a:r>
              <a:rPr lang="en-US" sz="1400" dirty="0" smtClean="0"/>
              <a:t>and Eric </a:t>
            </a:r>
            <a:r>
              <a:rPr lang="en-US" sz="1400" dirty="0" err="1" smtClean="0"/>
              <a:t>Sessoms</a:t>
            </a:r>
            <a:r>
              <a:rPr lang="en-US" sz="1400" dirty="0" smtClean="0"/>
              <a:t>. 2008. “LibraryH3lp: A new flexible chat reference system.” </a:t>
            </a:r>
            <a:r>
              <a:rPr lang="en-US" sz="1400" i="1" dirty="0" smtClean="0"/>
              <a:t>Code4Lib Journal(4)</a:t>
            </a:r>
            <a:r>
              <a:rPr lang="en-US" sz="1400" dirty="0" smtClean="0"/>
              <a:t>: 107. 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Danielle </a:t>
            </a:r>
            <a:r>
              <a:rPr lang="en-US" sz="1400" dirty="0" err="1" smtClean="0"/>
              <a:t>Theiss</a:t>
            </a:r>
            <a:r>
              <a:rPr lang="en-US" sz="1400" dirty="0" smtClean="0"/>
              <a:t>-White, Jenny Dale, et. al. 2009. “</a:t>
            </a:r>
            <a:r>
              <a:rPr lang="en-US" sz="1400" dirty="0" err="1" smtClean="0"/>
              <a:t>IM'ing</a:t>
            </a:r>
            <a:r>
              <a:rPr lang="en-US" sz="1400" dirty="0" smtClean="0"/>
              <a:t> overload: Libraryh3lp to the rescue.” </a:t>
            </a:r>
            <a:r>
              <a:rPr lang="en-US" sz="1400" i="1" dirty="0" smtClean="0"/>
              <a:t>Library Hi Tech News </a:t>
            </a:r>
            <a:r>
              <a:rPr lang="en-US" sz="1400" dirty="0" smtClean="0"/>
              <a:t>26 (1/2): 12-7.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err="1" smtClean="0"/>
              <a:t>Alexa</a:t>
            </a:r>
            <a:r>
              <a:rPr lang="en-US" sz="1400" dirty="0" smtClean="0"/>
              <a:t> Pearce. 2010. “Text message reference at NYU libraries.” </a:t>
            </a:r>
            <a:r>
              <a:rPr lang="en-US" sz="1400" i="1" dirty="0" smtClean="0"/>
              <a:t>The Reference Librarian</a:t>
            </a:r>
            <a:r>
              <a:rPr lang="en-US" sz="1400" dirty="0" smtClean="0"/>
              <a:t> 51 (4): 256.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Amanda </a:t>
            </a:r>
            <a:r>
              <a:rPr lang="en-US" sz="1400" dirty="0" err="1" smtClean="0"/>
              <a:t>Bielskas</a:t>
            </a:r>
            <a:r>
              <a:rPr lang="en-US" sz="1400" dirty="0" smtClean="0"/>
              <a:t>, and Kathleen M. Dreyer. 2012. </a:t>
            </a:r>
            <a:r>
              <a:rPr lang="en-US" sz="1400" i="1" dirty="0" smtClean="0"/>
              <a:t>IM and SMS reference services for libraries</a:t>
            </a:r>
            <a:r>
              <a:rPr lang="en-US" sz="1400" dirty="0" smtClean="0"/>
              <a:t>. (THE TECH SET® #19). Chicago: ALA </a:t>
            </a:r>
            <a:r>
              <a:rPr lang="en-US" sz="1400" dirty="0" err="1" smtClean="0"/>
              <a:t>TechSource</a:t>
            </a:r>
            <a:r>
              <a:rPr lang="en-US" sz="1400" dirty="0" smtClean="0"/>
              <a:t>. 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Beth C. </a:t>
            </a:r>
            <a:r>
              <a:rPr lang="en-US" sz="1400" dirty="0" err="1" smtClean="0"/>
              <a:t>Thomsett</a:t>
            </a:r>
            <a:r>
              <a:rPr lang="en-US" sz="1400" dirty="0" smtClean="0"/>
              <a:t>-Scott. 2013. </a:t>
            </a:r>
            <a:r>
              <a:rPr lang="en-US" sz="1400" i="1" dirty="0" smtClean="0"/>
              <a:t>Implementing virtual reference services : A LITA guide</a:t>
            </a:r>
            <a:r>
              <a:rPr lang="en-US" sz="1400" dirty="0" smtClean="0"/>
              <a:t>. Chicago: ALA </a:t>
            </a:r>
            <a:r>
              <a:rPr lang="en-US" sz="1400" dirty="0" err="1" smtClean="0"/>
              <a:t>TechSource</a:t>
            </a:r>
            <a:r>
              <a:rPr lang="en-US" sz="14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SQ Yang and HA </a:t>
            </a:r>
            <a:r>
              <a:rPr lang="en-US" sz="1400" dirty="0" err="1" smtClean="0"/>
              <a:t>Dalal</a:t>
            </a:r>
            <a:r>
              <a:rPr lang="en-US" sz="1400" dirty="0" smtClean="0"/>
              <a:t>. 2015. “Delivering virtual reference services on the web: An investigation into the current practice by academic libraries.” </a:t>
            </a:r>
            <a:r>
              <a:rPr lang="en-US" sz="1400" i="1" dirty="0" smtClean="0"/>
              <a:t>Journal of Academic Librarianship</a:t>
            </a:r>
            <a:r>
              <a:rPr lang="en-US" sz="1400" dirty="0" smtClean="0"/>
              <a:t> 41 (1): 68-86.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Alison Steinberg </a:t>
            </a:r>
            <a:r>
              <a:rPr lang="en-US" sz="1400" dirty="0" err="1" smtClean="0"/>
              <a:t>Gurganus</a:t>
            </a:r>
            <a:r>
              <a:rPr lang="en-US" sz="1400" dirty="0" smtClean="0"/>
              <a:t>. 2015</a:t>
            </a:r>
            <a:r>
              <a:rPr lang="en-US" sz="1400" dirty="0" smtClean="0"/>
              <a:t>. “Virtual reference in a community college library: Patron use of instant messaging and log-in chat services.” </a:t>
            </a:r>
            <a:r>
              <a:rPr lang="en-US" sz="1400" dirty="0" smtClean="0"/>
              <a:t>Dissertation.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use online chat?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Connection with online users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Easier than phone for some users (deaf, ESL)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Point of Use help for online resources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LibraryH3lp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created by librarians in Code4Lib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hosted service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flat rates (inexpensive), with multiple accounts, queues, interfaces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device-independent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embedded chat window for web pages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texting add on available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your own chat window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Configurable widgets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Pop-up, Embedded, ‘Follow-me’ and Proactive types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Simple javascript can go on most web pages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Notifies user if no-one is available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Make different widgets &amp; queues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(Does not request user login/email)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Staffing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Each staff member has an account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Logs in through a web page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Audible beep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canned responses available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Logs interactions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Addresses can be blocked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Users See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049" y="1115862"/>
            <a:ext cx="5588024" cy="389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Users see: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Or Proactive link pops up: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7257" y="1880594"/>
            <a:ext cx="4105074" cy="184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39521"/>
            <a:ext cx="3677100" cy="80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Text messaging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2640" y="0"/>
            <a:ext cx="2893220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Librarian Sees: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0147" y="1229539"/>
            <a:ext cx="6466850" cy="36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178</Words>
  <Application>Microsoft Office PowerPoint</Application>
  <PresentationFormat>On-screen Show (16:9)</PresentationFormat>
  <Paragraphs>48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label</vt:lpstr>
      <vt:lpstr>Using LibraryH3lp</vt:lpstr>
      <vt:lpstr>Why use online chat?</vt:lpstr>
      <vt:lpstr>LibraryH3lp</vt:lpstr>
      <vt:lpstr>Design your own chat window</vt:lpstr>
      <vt:lpstr>Staffing</vt:lpstr>
      <vt:lpstr>Users See</vt:lpstr>
      <vt:lpstr>Users see:</vt:lpstr>
      <vt:lpstr>Text messaging</vt:lpstr>
      <vt:lpstr>Librarian Sees:</vt:lpstr>
      <vt:lpstr>More Information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LibraryH3lp</dc:title>
  <cp:lastModifiedBy>jheise</cp:lastModifiedBy>
  <cp:revision>6</cp:revision>
  <dcterms:modified xsi:type="dcterms:W3CDTF">2015-04-21T23:11:53Z</dcterms:modified>
</cp:coreProperties>
</file>