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2.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9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9" r:id="rId23"/>
    <p:sldId id="280" r:id="rId24"/>
    <p:sldId id="281" r:id="rId25"/>
    <p:sldId id="282" r:id="rId26"/>
    <p:sldId id="283" r:id="rId27"/>
    <p:sldId id="284" r:id="rId28"/>
    <p:sldId id="285" r:id="rId29"/>
    <p:sldId id="286" r:id="rId30"/>
    <p:sldId id="278"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Lst>
  <p:sldSz cx="9144000" cy="5143500" type="screen16x9"/>
  <p:notesSz cx="6858000" cy="9144000"/>
  <p:embeddedFontLst>
    <p:embeddedFont>
      <p:font typeface="Karla" panose="020B0604020202020204" charset="0"/>
      <p:regular r:id="rId93"/>
      <p:bold r:id="rId94"/>
      <p:italic r:id="rId95"/>
      <p:boldItalic r:id="rId96"/>
    </p:embeddedFont>
    <p:embeddedFont>
      <p:font typeface="Raleway" panose="020B0604020202020204" charset="0"/>
      <p:regular r:id="rId97"/>
      <p:bold r:id="rId98"/>
      <p:italic r:id="rId99"/>
      <p:boldItalic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gan England" initials="" lastIdx="2" clrIdx="0"/>
  <p:cmAuthor id="1" name="Jessica Schneider" initials="" lastIdx="1" clrIdx="1"/>
  <p:cmAuthor id="2" name="Alanna Graves" initials="" lastIdx="2" clrIdx="2"/>
  <p:cmAuthor id="3" name="Katie Bojanek" initials="" lastIdx="3" clrIdx="3"/>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81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8.fntdata"/><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1.fntdata"/><Relationship Id="rId98"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2.fntdata"/><Relationship Id="rId99" Type="http://schemas.openxmlformats.org/officeDocument/2006/relationships/font" Target="fonts/font7.fntdata"/><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5.fntdata"/><Relationship Id="rId104"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idx="1">
    <p:pos x="6000" y="0"/>
    <p:text>I'm being a bit wordy on my slides so they'll be useful once posted online. But don't worry, I'm not planning to sit there and read from them!</p:text>
  </p:cm>
  <p:cm authorId="2" idx="2">
    <p:pos x="6000" y="100"/>
    <p:text>I thought it would be cool to add a geeky photo of ourselves</p:text>
  </p:cm>
</p:cmLst>
</file>

<file path=ppt/comments/comment2.xml><?xml version="1.0" encoding="utf-8"?>
<p:cmLst xmlns:a="http://schemas.openxmlformats.org/drawingml/2006/main" xmlns:r="http://schemas.openxmlformats.org/officeDocument/2006/relationships" xmlns:p="http://schemas.openxmlformats.org/presentationml/2006/main">
  <p:cm authorId="1" idx="1">
    <p:pos x="6000" y="0"/>
    <p:text>Can anyone think of a better title for this section? LOL. I'm so bad at these things.</p:text>
  </p:cm>
  <p:cm authorId="2" idx="1">
    <p:pos x="6000" y="100"/>
    <p:text>"Programming when you don't get in the game"? Is that equally as horrible?</p:text>
  </p:cm>
  <p:cm authorId="0" idx="2">
    <p:pos x="6000" y="200"/>
    <p:text>Gaming Programs You Can Handle (whether you're a gamer or not!) 
?</p:text>
  </p:cm>
  <p:cm authorId="3" idx="1">
    <p:pos x="6000" y="300"/>
    <p:text>_Marked as resolved_</p:text>
  </p:cm>
  <p:cm authorId="3" idx="2">
    <p:pos x="6000" y="400"/>
    <p:text>_Re-opened_</p:text>
  </p:cm>
  <p:cm authorId="3" idx="3">
    <p:pos x="6000" y="500"/>
    <p:text>Gaming for everyone?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86052283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en.wikipedia.org/wiki/United_States_Citizenship_and_Immigration_Services" TargetMode="External"/><Relationship Id="rId3" Type="http://schemas.openxmlformats.org/officeDocument/2006/relationships/hyperlink" Target="https://en.wikipedia.org/wiki/Free-to-play" TargetMode="External"/><Relationship Id="rId7" Type="http://schemas.openxmlformats.org/officeDocument/2006/relationships/hyperlink" Target="https://en.wikipedia.org/wiki/ESports"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en.wikipedia.org/wiki/Riot_Games" TargetMode="External"/><Relationship Id="rId5" Type="http://schemas.openxmlformats.org/officeDocument/2006/relationships/hyperlink" Target="https://en.wikipedia.org/wiki/Real-time_strategy" TargetMode="External"/><Relationship Id="rId10" Type="http://schemas.openxmlformats.org/officeDocument/2006/relationships/hyperlink" Target="https://en.wikipedia.org/wiki/P_visa" TargetMode="External"/><Relationship Id="rId4" Type="http://schemas.openxmlformats.org/officeDocument/2006/relationships/hyperlink" Target="https://en.wikipedia.org/wiki/Multiplayer_online_battle_arena" TargetMode="External"/><Relationship Id="rId9" Type="http://schemas.openxmlformats.org/officeDocument/2006/relationships/hyperlink" Target="https://en.wikipedia.org/wiki/Professional_athlet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yalsa.ala.org/yals/minecraft-and-the-library-winter-2013/"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47876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12280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82699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5774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96279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26234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64084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40871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8917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295275" rtl="0">
              <a:spcBef>
                <a:spcPts val="0"/>
              </a:spcBef>
              <a:buSzPct val="95454"/>
            </a:pPr>
            <a:r>
              <a:rPr lang="en" sz="1050">
                <a:solidFill>
                  <a:srgbClr val="252525"/>
                </a:solidFill>
                <a:highlight>
                  <a:srgbClr val="FFFFFF"/>
                </a:highlight>
              </a:rPr>
              <a:t> </a:t>
            </a:r>
            <a:r>
              <a:rPr lang="en" sz="1050">
                <a:solidFill>
                  <a:srgbClr val="0B0080"/>
                </a:solidFill>
                <a:highlight>
                  <a:srgbClr val="FFFFFF"/>
                </a:highlight>
                <a:hlinkClick r:id="rId3"/>
              </a:rPr>
              <a:t>free-to-play</a:t>
            </a:r>
            <a:r>
              <a:rPr lang="en" sz="1050">
                <a:solidFill>
                  <a:srgbClr val="252525"/>
                </a:solidFill>
                <a:highlight>
                  <a:srgbClr val="FFFFFF"/>
                </a:highlight>
              </a:rPr>
              <a:t> </a:t>
            </a:r>
            <a:r>
              <a:rPr lang="en" sz="1050">
                <a:solidFill>
                  <a:srgbClr val="0B0080"/>
                </a:solidFill>
                <a:highlight>
                  <a:srgbClr val="FFFFFF"/>
                </a:highlight>
                <a:hlinkClick r:id="rId4"/>
              </a:rPr>
              <a:t>multiplayer online battle arena</a:t>
            </a:r>
            <a:r>
              <a:rPr lang="en" sz="1050">
                <a:solidFill>
                  <a:srgbClr val="252525"/>
                </a:solidFill>
                <a:highlight>
                  <a:srgbClr val="FFFFFF"/>
                </a:highlight>
              </a:rPr>
              <a:t>, </a:t>
            </a:r>
            <a:r>
              <a:rPr lang="en" sz="1050">
                <a:solidFill>
                  <a:srgbClr val="0B0080"/>
                </a:solidFill>
                <a:highlight>
                  <a:srgbClr val="FFFFFF"/>
                </a:highlight>
                <a:hlinkClick r:id="rId5"/>
              </a:rPr>
              <a:t>real-time strategy</a:t>
            </a:r>
            <a:r>
              <a:rPr lang="en" sz="1050">
                <a:solidFill>
                  <a:srgbClr val="252525"/>
                </a:solidFill>
                <a:highlight>
                  <a:srgbClr val="FFFFFF"/>
                </a:highlight>
              </a:rPr>
              <a:t> video game developed and published by </a:t>
            </a:r>
            <a:r>
              <a:rPr lang="en" sz="1050">
                <a:solidFill>
                  <a:srgbClr val="0B0080"/>
                </a:solidFill>
                <a:highlight>
                  <a:srgbClr val="FFFFFF"/>
                </a:highlight>
                <a:hlinkClick r:id="rId6"/>
              </a:rPr>
              <a:t>Riot Games</a:t>
            </a:r>
          </a:p>
          <a:p>
            <a:pPr marL="457200" lvl="0" indent="-228600" rtl="0">
              <a:spcBef>
                <a:spcPts val="0"/>
              </a:spcBef>
            </a:pPr>
            <a:r>
              <a:rPr lang="en" sz="1050">
                <a:solidFill>
                  <a:srgbClr val="252525"/>
                </a:solidFill>
                <a:highlight>
                  <a:srgbClr val="FFFFFF"/>
                </a:highlight>
              </a:rPr>
              <a:t>As of January 2014, over 67 million people played </a:t>
            </a:r>
            <a:r>
              <a:rPr lang="en" sz="1050" i="1">
                <a:solidFill>
                  <a:srgbClr val="252525"/>
                </a:solidFill>
                <a:highlight>
                  <a:srgbClr val="FFFFFF"/>
                </a:highlight>
              </a:rPr>
              <a:t>League of Legends</a:t>
            </a:r>
            <a:r>
              <a:rPr lang="en" sz="1050">
                <a:solidFill>
                  <a:srgbClr val="252525"/>
                </a:solidFill>
                <a:highlight>
                  <a:srgbClr val="FFFFFF"/>
                </a:highlight>
              </a:rPr>
              <a:t> per month, 27 million per day, and over 7.5 million concurrently during peak hours.</a:t>
            </a:r>
          </a:p>
          <a:p>
            <a:pPr marL="457200" lvl="0" indent="-317500" rtl="0">
              <a:spcBef>
                <a:spcPts val="0"/>
              </a:spcBef>
              <a:buClr>
                <a:srgbClr val="252525"/>
              </a:buClr>
              <a:buSzPct val="127272"/>
            </a:pPr>
            <a:r>
              <a:rPr lang="en" sz="1050">
                <a:solidFill>
                  <a:srgbClr val="252525"/>
                </a:solidFill>
                <a:highlight>
                  <a:srgbClr val="FFFFFF"/>
                </a:highlight>
              </a:rPr>
              <a:t>The 2014 and 2015 tournaments each gave out one of the largest prize pools in </a:t>
            </a:r>
            <a:r>
              <a:rPr lang="en" sz="1050">
                <a:solidFill>
                  <a:srgbClr val="0B0080"/>
                </a:solidFill>
                <a:highlight>
                  <a:srgbClr val="FFFFFF"/>
                </a:highlight>
                <a:hlinkClick r:id="rId7"/>
              </a:rPr>
              <a:t>eSports</a:t>
            </a:r>
            <a:r>
              <a:rPr lang="en" sz="1050">
                <a:solidFill>
                  <a:srgbClr val="252525"/>
                </a:solidFill>
                <a:highlight>
                  <a:srgbClr val="FFFFFF"/>
                </a:highlight>
              </a:rPr>
              <a:t> history, at 2.3 million dollars.</a:t>
            </a:r>
          </a:p>
          <a:p>
            <a:pPr marL="457200" lvl="0" indent="-295275" rtl="0">
              <a:spcBef>
                <a:spcPts val="0"/>
              </a:spcBef>
              <a:buClr>
                <a:srgbClr val="252525"/>
              </a:buClr>
              <a:buSzPct val="95454"/>
            </a:pPr>
            <a:r>
              <a:rPr lang="en" sz="1050">
                <a:solidFill>
                  <a:srgbClr val="252525"/>
                </a:solidFill>
                <a:highlight>
                  <a:srgbClr val="FFFFFF"/>
                </a:highlight>
              </a:rPr>
              <a:t>On July 11, 2013, Riot manager Nick Allen announced that the </a:t>
            </a:r>
            <a:r>
              <a:rPr lang="en" sz="1050">
                <a:solidFill>
                  <a:srgbClr val="0B0080"/>
                </a:solidFill>
                <a:highlight>
                  <a:srgbClr val="FFFFFF"/>
                </a:highlight>
                <a:hlinkClick r:id="rId8"/>
              </a:rPr>
              <a:t>United States Citizenship and Immigration Services</a:t>
            </a:r>
            <a:r>
              <a:rPr lang="en" sz="1050">
                <a:solidFill>
                  <a:srgbClr val="252525"/>
                </a:solidFill>
                <a:highlight>
                  <a:srgbClr val="FFFFFF"/>
                </a:highlight>
              </a:rPr>
              <a:t> now recognizes </a:t>
            </a:r>
            <a:r>
              <a:rPr lang="en" sz="1050" i="1">
                <a:solidFill>
                  <a:srgbClr val="252525"/>
                </a:solidFill>
                <a:highlight>
                  <a:srgbClr val="FFFFFF"/>
                </a:highlight>
              </a:rPr>
              <a:t>League of Legends</a:t>
            </a:r>
            <a:r>
              <a:rPr lang="en" sz="1050">
                <a:solidFill>
                  <a:srgbClr val="252525"/>
                </a:solidFill>
                <a:highlight>
                  <a:srgbClr val="FFFFFF"/>
                </a:highlight>
              </a:rPr>
              <a:t> pro-players as </a:t>
            </a:r>
            <a:r>
              <a:rPr lang="en" sz="1050">
                <a:solidFill>
                  <a:srgbClr val="0B0080"/>
                </a:solidFill>
                <a:highlight>
                  <a:srgbClr val="FFFFFF"/>
                </a:highlight>
                <a:hlinkClick r:id="rId9"/>
              </a:rPr>
              <a:t>professional athletes</a:t>
            </a:r>
            <a:r>
              <a:rPr lang="en" sz="1050">
                <a:solidFill>
                  <a:srgbClr val="252525"/>
                </a:solidFill>
                <a:highlight>
                  <a:srgbClr val="FFFFFF"/>
                </a:highlight>
              </a:rPr>
              <a:t> and the </a:t>
            </a:r>
            <a:r>
              <a:rPr lang="en" sz="1050">
                <a:solidFill>
                  <a:srgbClr val="0B0080"/>
                </a:solidFill>
                <a:highlight>
                  <a:srgbClr val="FFFFFF"/>
                </a:highlight>
                <a:hlinkClick r:id="rId10"/>
              </a:rPr>
              <a:t>P visa</a:t>
            </a:r>
            <a:r>
              <a:rPr lang="en" sz="1050">
                <a:solidFill>
                  <a:srgbClr val="252525"/>
                </a:solidFill>
                <a:highlight>
                  <a:srgbClr val="FFFFFF"/>
                </a:highlight>
              </a:rPr>
              <a:t> application process is now simplified for them.</a:t>
            </a:r>
          </a:p>
          <a:p>
            <a:pPr marL="457200" lvl="0" indent="-295275" rtl="0">
              <a:spcBef>
                <a:spcPts val="0"/>
              </a:spcBef>
              <a:buClr>
                <a:srgbClr val="252525"/>
              </a:buClr>
              <a:buSzPct val="95454"/>
            </a:pPr>
            <a:r>
              <a:rPr lang="en"/>
              <a:t>http://www.polygon.com/2016/3/30/11330776/league-of-legends-university-california-irvine-esports-scholarship-riot</a:t>
            </a:r>
          </a:p>
        </p:txBody>
      </p:sp>
    </p:spTree>
    <p:extLst>
      <p:ext uri="{BB962C8B-B14F-4D97-AF65-F5344CB8AC3E}">
        <p14:creationId xmlns:p14="http://schemas.microsoft.com/office/powerpoint/2010/main" val="1235080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98836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36641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02136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3544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66015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9" name="Shape 2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spcBef>
                <a:spcPts val="0"/>
              </a:spcBef>
            </a:pPr>
            <a:r>
              <a:rPr lang="en"/>
              <a:t>Undertale trivia (jeopardy style)</a:t>
            </a:r>
          </a:p>
          <a:p>
            <a:pPr marL="457200" lvl="0" indent="-228600" rtl="0">
              <a:spcBef>
                <a:spcPts val="0"/>
              </a:spcBef>
            </a:pPr>
            <a:r>
              <a:rPr lang="en"/>
              <a:t>Undertale themed snacks (butterscotch cinnamon pie, spider cider, doughnuts, spaghetti and more!</a:t>
            </a:r>
          </a:p>
          <a:p>
            <a:pPr marL="457200" lvl="0" indent="-228600" rtl="0">
              <a:spcBef>
                <a:spcPts val="0"/>
              </a:spcBef>
            </a:pPr>
            <a:r>
              <a:rPr lang="en"/>
              <a:t>Pun contest</a:t>
            </a:r>
          </a:p>
          <a:p>
            <a:pPr marL="457200" lvl="0" indent="-228600">
              <a:spcBef>
                <a:spcPts val="0"/>
              </a:spcBef>
            </a:pPr>
            <a:r>
              <a:rPr lang="en"/>
              <a:t>Cookie decorating</a:t>
            </a:r>
          </a:p>
        </p:txBody>
      </p:sp>
    </p:spTree>
    <p:extLst>
      <p:ext uri="{BB962C8B-B14F-4D97-AF65-F5344CB8AC3E}">
        <p14:creationId xmlns:p14="http://schemas.microsoft.com/office/powerpoint/2010/main" val="3769711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spcBef>
                <a:spcPts val="0"/>
              </a:spcBef>
              <a:buChar char="●"/>
            </a:pPr>
            <a:r>
              <a:rPr lang="en" sz="1200" u="sng">
                <a:solidFill>
                  <a:schemeClr val="hlink"/>
                </a:solidFill>
                <a:highlight>
                  <a:srgbClr val="FFFFFF"/>
                </a:highlight>
                <a:hlinkClick r:id="rId3"/>
              </a:rPr>
              <a:t>Gauquier, E., Schneider, J. Minecraft programs in the library, YALS, Winter 2013, Vol.11, Issue 2</a:t>
            </a:r>
          </a:p>
          <a:p>
            <a:pPr lvl="0" rtl="0">
              <a:spcBef>
                <a:spcPts val="0"/>
              </a:spcBef>
              <a:buNone/>
            </a:pPr>
            <a:endParaRPr/>
          </a:p>
        </p:txBody>
      </p:sp>
    </p:spTree>
    <p:extLst>
      <p:ext uri="{BB962C8B-B14F-4D97-AF65-F5344CB8AC3E}">
        <p14:creationId xmlns:p14="http://schemas.microsoft.com/office/powerpoint/2010/main" val="433829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Shape 2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05767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600"/>
              </a:spcBef>
              <a:spcAft>
                <a:spcPts val="600"/>
              </a:spcAft>
              <a:buClr>
                <a:schemeClr val="dk1"/>
              </a:buClr>
              <a:buSzPct val="100000"/>
              <a:buFont typeface="Arial"/>
              <a:buNone/>
            </a:pPr>
            <a:r>
              <a:rPr lang="en">
                <a:solidFill>
                  <a:schemeClr val="dk1"/>
                </a:solidFill>
              </a:rPr>
              <a:t>Minecraft Scavenger Hunt</a:t>
            </a:r>
          </a:p>
          <a:p>
            <a:pPr lvl="0">
              <a:lnSpc>
                <a:spcPct val="115000"/>
              </a:lnSpc>
              <a:spcBef>
                <a:spcPts val="600"/>
              </a:spcBef>
              <a:spcAft>
                <a:spcPts val="600"/>
              </a:spcAft>
              <a:buClr>
                <a:schemeClr val="dk1"/>
              </a:buClr>
              <a:buSzPct val="100000"/>
              <a:buFont typeface="Arial"/>
              <a:buNone/>
            </a:pPr>
            <a:r>
              <a:rPr lang="en">
                <a:solidFill>
                  <a:schemeClr val="dk1"/>
                </a:solidFill>
              </a:rPr>
              <a:t>1.</a:t>
            </a:r>
            <a:r>
              <a:rPr lang="en" sz="700">
                <a:solidFill>
                  <a:schemeClr val="dk1"/>
                </a:solidFill>
                <a:latin typeface="Times New Roman"/>
                <a:ea typeface="Times New Roman"/>
                <a:cs typeface="Times New Roman"/>
                <a:sym typeface="Times New Roman"/>
              </a:rPr>
              <a:t>     </a:t>
            </a:r>
            <a:r>
              <a:rPr lang="en">
                <a:solidFill>
                  <a:schemeClr val="dk1"/>
                </a:solidFill>
              </a:rPr>
              <a:t>Find a book that mentions one of the minerals that you mine for in Minecraft.</a:t>
            </a:r>
          </a:p>
          <a:p>
            <a:pPr lvl="0">
              <a:lnSpc>
                <a:spcPct val="115000"/>
              </a:lnSpc>
              <a:spcBef>
                <a:spcPts val="600"/>
              </a:spcBef>
              <a:spcAft>
                <a:spcPts val="600"/>
              </a:spcAft>
              <a:buClr>
                <a:schemeClr val="dk1"/>
              </a:buClr>
              <a:buSzPct val="100000"/>
              <a:buFont typeface="Arial"/>
              <a:buNone/>
            </a:pPr>
            <a:r>
              <a:rPr lang="en">
                <a:solidFill>
                  <a:schemeClr val="dk1"/>
                </a:solidFill>
              </a:rPr>
              <a:t> </a:t>
            </a:r>
          </a:p>
          <a:p>
            <a:pPr lvl="0">
              <a:lnSpc>
                <a:spcPct val="115000"/>
              </a:lnSpc>
              <a:spcBef>
                <a:spcPts val="600"/>
              </a:spcBef>
              <a:spcAft>
                <a:spcPts val="600"/>
              </a:spcAft>
              <a:buClr>
                <a:schemeClr val="dk1"/>
              </a:buClr>
              <a:buSzPct val="100000"/>
              <a:buFont typeface="Arial"/>
              <a:buNone/>
            </a:pPr>
            <a:r>
              <a:rPr lang="en">
                <a:solidFill>
                  <a:schemeClr val="dk1"/>
                </a:solidFill>
              </a:rPr>
              <a:t>2.</a:t>
            </a:r>
            <a:r>
              <a:rPr lang="en" sz="700">
                <a:solidFill>
                  <a:schemeClr val="dk1"/>
                </a:solidFill>
                <a:latin typeface="Times New Roman"/>
                <a:ea typeface="Times New Roman"/>
                <a:cs typeface="Times New Roman"/>
                <a:sym typeface="Times New Roman"/>
              </a:rPr>
              <a:t>     </a:t>
            </a:r>
            <a:r>
              <a:rPr lang="en">
                <a:solidFill>
                  <a:schemeClr val="dk1"/>
                </a:solidFill>
              </a:rPr>
              <a:t>Yikes - Zombies! Witches! Ghasts! All manner of scary things!! Find where we keep the horror books in the kids section and answer what color sticker they have on them.</a:t>
            </a:r>
          </a:p>
          <a:p>
            <a:pPr lvl="0">
              <a:spcBef>
                <a:spcPts val="0"/>
              </a:spcBef>
              <a:buNone/>
            </a:pPr>
            <a:endParaRPr sz="1400">
              <a:solidFill>
                <a:srgbClr val="0B0080"/>
              </a:solidFill>
              <a:latin typeface="Karla"/>
              <a:ea typeface="Karla"/>
              <a:cs typeface="Karla"/>
              <a:sym typeface="Karla"/>
            </a:endParaRPr>
          </a:p>
        </p:txBody>
      </p:sp>
    </p:spTree>
    <p:extLst>
      <p:ext uri="{BB962C8B-B14F-4D97-AF65-F5344CB8AC3E}">
        <p14:creationId xmlns:p14="http://schemas.microsoft.com/office/powerpoint/2010/main" val="3468039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4" name="Shape 2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05438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3" name="Shape 3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896382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2" name="Shape 3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335711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66101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95275" rtl="0">
              <a:spcBef>
                <a:spcPts val="0"/>
              </a:spcBef>
              <a:buClr>
                <a:srgbClr val="252525"/>
              </a:buClr>
              <a:buSzPct val="95454"/>
            </a:pPr>
            <a:endParaRPr/>
          </a:p>
        </p:txBody>
      </p:sp>
    </p:spTree>
    <p:extLst>
      <p:ext uri="{BB962C8B-B14F-4D97-AF65-F5344CB8AC3E}">
        <p14:creationId xmlns:p14="http://schemas.microsoft.com/office/powerpoint/2010/main" val="758264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0" name="Shape 3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86323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4219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3" name="Shape 3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9002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Shape 3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277480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9" name="Shape 3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0349542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6" name="Shape 3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872642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7" name="Shape 3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16671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637114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9" name="Shape 3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38932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6987108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Shape 3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0881621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762706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611450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3" name="Shape 4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9401015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9" name="Shape 4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763549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8" name="Shape 4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786221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5" name="Shape 4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852646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71336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8" name="Shape 4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8500314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5" name="Shape 4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76276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745745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512273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2" name="Shape 4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542057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9" name="Shape 4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6222904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6" name="Shape 4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7709773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3" name="Shape 4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231652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0" name="Shape 4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2171938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7" name="Shape 4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053009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4" name="Shape 5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42148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0" name="Shape 5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212424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7" name="Shape 5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243584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641299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4" name="Shape 5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215127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1" name="Shape 5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7377653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Shape 537"/>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8" name="Shape 5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1688431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5" name="Shape 5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2340537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1" name="Shape 5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508238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2" name="Shape 5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764350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Shape 572"/>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3" name="Shape 5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356457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Shape 58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4" name="Shape 5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626200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9" name="Shape 5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890642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Shape 594"/>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5" name="Shape 5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2936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364884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1" name="Shape 6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452989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7" name="Shape 6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959420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Shape 61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4" name="Shape 6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802881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Shape 6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2" name="Shape 6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120107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Shape 632"/>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3" name="Shape 6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914518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Shape 638"/>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9" name="Shape 6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276327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Shape 64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4" name="Shape 6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179005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Shape 649"/>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0" name="Shape 6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011365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Shape 657"/>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8" name="Shape 6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098337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Shape 664"/>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5" name="Shape 6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06726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910404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2" name="Shape 6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462030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Shape 679"/>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0" name="Shape 6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209037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Shape 685"/>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6" name="Shape 6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087167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470096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Shape 697"/>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8" name="Shape 6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0960637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Shape 704"/>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5" name="Shape 7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075275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Shape 710"/>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1" name="Shape 7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16610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Shape 715"/>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6" name="Shape 7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533810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Shape 721"/>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2" name="Shape 7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065398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Shape 727"/>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8" name="Shape 7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14238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904363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4" name="Shape 7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16821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004C52"/>
        </a:solidFill>
        <a:effectLst/>
      </p:bgPr>
    </p:bg>
    <p:spTree>
      <p:nvGrpSpPr>
        <p:cNvPr id="1" name="Shape 8"/>
        <p:cNvGrpSpPr/>
        <p:nvPr/>
      </p:nvGrpSpPr>
      <p:grpSpPr>
        <a:xfrm>
          <a:off x="0" y="0"/>
          <a:ext cx="0" cy="0"/>
          <a:chOff x="0" y="0"/>
          <a:chExt cx="0" cy="0"/>
        </a:xfrm>
      </p:grpSpPr>
      <p:sp>
        <p:nvSpPr>
          <p:cNvPr id="9" name="Shape 9"/>
          <p:cNvSpPr/>
          <p:nvPr/>
        </p:nvSpPr>
        <p:spPr>
          <a:xfrm flipH="1">
            <a:off x="6025" y="301575"/>
            <a:ext cx="9150050" cy="4496747"/>
          </a:xfrm>
          <a:custGeom>
            <a:avLst/>
            <a:gdLst/>
            <a:ahLst/>
            <a:cxnLst/>
            <a:rect l="0" t="0" r="0" b="0"/>
            <a:pathLst>
              <a:path w="366002" h="149344" extrusionOk="0">
                <a:moveTo>
                  <a:pt x="0" y="55491"/>
                </a:moveTo>
                <a:lnTo>
                  <a:pt x="0" y="107122"/>
                </a:lnTo>
                <a:lnTo>
                  <a:pt x="96507" y="149344"/>
                </a:lnTo>
                <a:lnTo>
                  <a:pt x="366002" y="116290"/>
                </a:lnTo>
                <a:lnTo>
                  <a:pt x="366002" y="40050"/>
                </a:lnTo>
                <a:lnTo>
                  <a:pt x="274079" y="0"/>
                </a:lnTo>
                <a:close/>
              </a:path>
            </a:pathLst>
          </a:custGeom>
          <a:solidFill>
            <a:srgbClr val="00AE9D">
              <a:alpha val="83460"/>
            </a:srgbClr>
          </a:solidFill>
          <a:ln>
            <a:noFill/>
          </a:ln>
        </p:spPr>
      </p:sp>
      <p:sp>
        <p:nvSpPr>
          <p:cNvPr id="10" name="Shape 10"/>
          <p:cNvSpPr/>
          <p:nvPr/>
        </p:nvSpPr>
        <p:spPr>
          <a:xfrm>
            <a:off x="-5900" y="759981"/>
            <a:ext cx="9144150" cy="3769800"/>
          </a:xfrm>
          <a:custGeom>
            <a:avLst/>
            <a:gdLst/>
            <a:ahLst/>
            <a:cxnLst/>
            <a:rect l="0" t="0" r="0" b="0"/>
            <a:pathLst>
              <a:path w="365766" h="150792" extrusionOk="0">
                <a:moveTo>
                  <a:pt x="365766" y="12416"/>
                </a:moveTo>
                <a:lnTo>
                  <a:pt x="289997" y="0"/>
                </a:lnTo>
                <a:lnTo>
                  <a:pt x="0" y="55421"/>
                </a:lnTo>
                <a:lnTo>
                  <a:pt x="0" y="127486"/>
                </a:lnTo>
                <a:lnTo>
                  <a:pt x="70927" y="150792"/>
                </a:lnTo>
                <a:lnTo>
                  <a:pt x="365766" y="122256"/>
                </a:lnTo>
                <a:close/>
              </a:path>
            </a:pathLst>
          </a:custGeom>
          <a:solidFill>
            <a:srgbClr val="00AE9D">
              <a:alpha val="26540"/>
            </a:srgbClr>
          </a:solidFill>
          <a:ln>
            <a:noFill/>
          </a:ln>
        </p:spPr>
      </p:sp>
      <p:sp>
        <p:nvSpPr>
          <p:cNvPr id="11" name="Shape 11"/>
          <p:cNvSpPr/>
          <p:nvPr/>
        </p:nvSpPr>
        <p:spPr>
          <a:xfrm>
            <a:off x="0" y="1351100"/>
            <a:ext cx="9156075" cy="2889062"/>
          </a:xfrm>
          <a:custGeom>
            <a:avLst/>
            <a:gdLst/>
            <a:ahLst/>
            <a:cxnLst/>
            <a:rect l="0" t="0" r="0" b="0"/>
            <a:pathLst>
              <a:path w="366243" h="106157" extrusionOk="0">
                <a:moveTo>
                  <a:pt x="241" y="0"/>
                </a:moveTo>
                <a:lnTo>
                  <a:pt x="0" y="77929"/>
                </a:lnTo>
                <a:lnTo>
                  <a:pt x="366243" y="106157"/>
                </a:lnTo>
                <a:lnTo>
                  <a:pt x="366243" y="4102"/>
                </a:lnTo>
                <a:close/>
              </a:path>
            </a:pathLst>
          </a:custGeom>
          <a:solidFill>
            <a:srgbClr val="ABE33F">
              <a:alpha val="81150"/>
            </a:srgbClr>
          </a:solidFill>
          <a:ln>
            <a:noFill/>
          </a:ln>
        </p:spPr>
      </p:sp>
      <p:sp>
        <p:nvSpPr>
          <p:cNvPr id="12" name="Shape 12"/>
          <p:cNvSpPr txBox="1">
            <a:spLocks noGrp="1"/>
          </p:cNvSpPr>
          <p:nvPr>
            <p:ph type="ctrTitle"/>
          </p:nvPr>
        </p:nvSpPr>
        <p:spPr>
          <a:xfrm>
            <a:off x="1719025" y="1991825"/>
            <a:ext cx="5705999" cy="1159799"/>
          </a:xfrm>
          <a:prstGeom prst="rect">
            <a:avLst/>
          </a:prstGeom>
        </p:spPr>
        <p:txBody>
          <a:bodyPr lIns="91425" tIns="91425" rIns="91425" bIns="91425" anchor="ctr"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bg>
      <p:bgPr>
        <a:solidFill>
          <a:srgbClr val="ABE33F"/>
        </a:solidFill>
        <a:effectLst/>
      </p:bgPr>
    </p:bg>
    <p:spTree>
      <p:nvGrpSpPr>
        <p:cNvPr id="1" name="Shape 13"/>
        <p:cNvGrpSpPr/>
        <p:nvPr/>
      </p:nvGrpSpPr>
      <p:grpSpPr>
        <a:xfrm>
          <a:off x="0" y="0"/>
          <a:ext cx="0" cy="0"/>
          <a:chOff x="0" y="0"/>
          <a:chExt cx="0" cy="0"/>
        </a:xfrm>
      </p:grpSpPr>
      <p:sp>
        <p:nvSpPr>
          <p:cNvPr id="14" name="Shape 14"/>
          <p:cNvSpPr/>
          <p:nvPr/>
        </p:nvSpPr>
        <p:spPr>
          <a:xfrm flipH="1">
            <a:off x="6025" y="301575"/>
            <a:ext cx="9150050" cy="4496747"/>
          </a:xfrm>
          <a:custGeom>
            <a:avLst/>
            <a:gdLst/>
            <a:ahLst/>
            <a:cxnLst/>
            <a:rect l="0" t="0" r="0" b="0"/>
            <a:pathLst>
              <a:path w="366002" h="149344" extrusionOk="0">
                <a:moveTo>
                  <a:pt x="0" y="55491"/>
                </a:moveTo>
                <a:lnTo>
                  <a:pt x="0" y="107122"/>
                </a:lnTo>
                <a:lnTo>
                  <a:pt x="96507" y="149344"/>
                </a:lnTo>
                <a:lnTo>
                  <a:pt x="366002" y="116290"/>
                </a:lnTo>
                <a:lnTo>
                  <a:pt x="366002" y="40050"/>
                </a:lnTo>
                <a:lnTo>
                  <a:pt x="274079" y="0"/>
                </a:lnTo>
                <a:close/>
              </a:path>
            </a:pathLst>
          </a:custGeom>
          <a:solidFill>
            <a:srgbClr val="004C52"/>
          </a:solidFill>
          <a:ln>
            <a:noFill/>
          </a:ln>
        </p:spPr>
      </p:sp>
      <p:sp>
        <p:nvSpPr>
          <p:cNvPr id="15" name="Shape 15"/>
          <p:cNvSpPr/>
          <p:nvPr/>
        </p:nvSpPr>
        <p:spPr>
          <a:xfrm>
            <a:off x="-5900" y="753950"/>
            <a:ext cx="9144150" cy="3769800"/>
          </a:xfrm>
          <a:custGeom>
            <a:avLst/>
            <a:gdLst/>
            <a:ahLst/>
            <a:cxnLst/>
            <a:rect l="0" t="0" r="0" b="0"/>
            <a:pathLst>
              <a:path w="365766" h="150792" extrusionOk="0">
                <a:moveTo>
                  <a:pt x="365766" y="12416"/>
                </a:moveTo>
                <a:lnTo>
                  <a:pt x="289997" y="0"/>
                </a:lnTo>
                <a:lnTo>
                  <a:pt x="0" y="55421"/>
                </a:lnTo>
                <a:lnTo>
                  <a:pt x="0" y="127486"/>
                </a:lnTo>
                <a:lnTo>
                  <a:pt x="70927" y="150792"/>
                </a:lnTo>
                <a:lnTo>
                  <a:pt x="365766" y="122256"/>
                </a:lnTo>
                <a:close/>
              </a:path>
            </a:pathLst>
          </a:custGeom>
          <a:solidFill>
            <a:srgbClr val="00AE9D">
              <a:alpha val="26540"/>
            </a:srgbClr>
          </a:solidFill>
          <a:ln>
            <a:noFill/>
          </a:ln>
        </p:spPr>
      </p:sp>
      <p:sp>
        <p:nvSpPr>
          <p:cNvPr id="16" name="Shape 16"/>
          <p:cNvSpPr/>
          <p:nvPr/>
        </p:nvSpPr>
        <p:spPr>
          <a:xfrm>
            <a:off x="0" y="1351100"/>
            <a:ext cx="9156075" cy="2889062"/>
          </a:xfrm>
          <a:custGeom>
            <a:avLst/>
            <a:gdLst/>
            <a:ahLst/>
            <a:cxnLst/>
            <a:rect l="0" t="0" r="0" b="0"/>
            <a:pathLst>
              <a:path w="366243" h="106157" extrusionOk="0">
                <a:moveTo>
                  <a:pt x="241" y="0"/>
                </a:moveTo>
                <a:lnTo>
                  <a:pt x="0" y="77929"/>
                </a:lnTo>
                <a:lnTo>
                  <a:pt x="366243" y="106157"/>
                </a:lnTo>
                <a:lnTo>
                  <a:pt x="366243" y="4102"/>
                </a:lnTo>
                <a:close/>
              </a:path>
            </a:pathLst>
          </a:custGeom>
          <a:solidFill>
            <a:srgbClr val="00AE9D">
              <a:alpha val="83460"/>
            </a:srgbClr>
          </a:solidFill>
          <a:ln>
            <a:noFill/>
          </a:ln>
        </p:spPr>
      </p:sp>
      <p:sp>
        <p:nvSpPr>
          <p:cNvPr id="17" name="Shape 17"/>
          <p:cNvSpPr txBox="1">
            <a:spLocks noGrp="1"/>
          </p:cNvSpPr>
          <p:nvPr>
            <p:ph type="ctrTitle"/>
          </p:nvPr>
        </p:nvSpPr>
        <p:spPr>
          <a:xfrm>
            <a:off x="1815525" y="2040550"/>
            <a:ext cx="5513100" cy="1159799"/>
          </a:xfrm>
          <a:prstGeom prst="rect">
            <a:avLst/>
          </a:prstGeom>
        </p:spPr>
        <p:txBody>
          <a:bodyPr lIns="91425" tIns="91425" rIns="91425" bIns="91425" anchor="b"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18" name="Shape 18"/>
          <p:cNvSpPr txBox="1">
            <a:spLocks noGrp="1"/>
          </p:cNvSpPr>
          <p:nvPr>
            <p:ph type="subTitle" idx="1"/>
          </p:nvPr>
        </p:nvSpPr>
        <p:spPr>
          <a:xfrm>
            <a:off x="1815375" y="3068650"/>
            <a:ext cx="5513100" cy="784799"/>
          </a:xfrm>
          <a:prstGeom prst="rect">
            <a:avLst/>
          </a:prstGeom>
        </p:spPr>
        <p:txBody>
          <a:bodyPr lIns="91425" tIns="91425" rIns="91425" bIns="91425" anchor="t" anchorCtr="0"/>
          <a:lstStyle>
            <a:lvl1pPr lvl="0" algn="ctr" rtl="0">
              <a:spcBef>
                <a:spcPts val="0"/>
              </a:spcBef>
              <a:buClr>
                <a:srgbClr val="004C52"/>
              </a:buClr>
              <a:buSzPct val="100000"/>
              <a:buNone/>
              <a:defRPr sz="1800" b="1"/>
            </a:lvl1pPr>
            <a:lvl2pPr lvl="1" algn="ctr" rtl="0">
              <a:spcBef>
                <a:spcPts val="0"/>
              </a:spcBef>
              <a:buClr>
                <a:srgbClr val="004C52"/>
              </a:buClr>
              <a:buSzPct val="100000"/>
              <a:buNone/>
              <a:defRPr sz="1800" b="1"/>
            </a:lvl2pPr>
            <a:lvl3pPr lvl="2" algn="ctr" rtl="0">
              <a:spcBef>
                <a:spcPts val="0"/>
              </a:spcBef>
              <a:buClr>
                <a:srgbClr val="004C52"/>
              </a:buClr>
              <a:buSzPct val="100000"/>
              <a:buNone/>
              <a:defRPr sz="1800" b="1"/>
            </a:lvl3pPr>
            <a:lvl4pPr lvl="3" algn="ctr" rtl="0">
              <a:spcBef>
                <a:spcPts val="0"/>
              </a:spcBef>
              <a:buSzPct val="100000"/>
              <a:buNone/>
              <a:defRPr sz="1800" b="1"/>
            </a:lvl4pPr>
            <a:lvl5pPr lvl="4" algn="ctr" rtl="0">
              <a:spcBef>
                <a:spcPts val="0"/>
              </a:spcBef>
              <a:buSzPct val="100000"/>
              <a:buNone/>
              <a:defRPr sz="1800" b="1"/>
            </a:lvl5pPr>
            <a:lvl6pPr lvl="5" algn="ctr" rtl="0">
              <a:spcBef>
                <a:spcPts val="0"/>
              </a:spcBef>
              <a:buSzPct val="100000"/>
              <a:buNone/>
              <a:defRPr sz="1800" b="1"/>
            </a:lvl6pPr>
            <a:lvl7pPr lvl="6" algn="ctr" rtl="0">
              <a:spcBef>
                <a:spcPts val="0"/>
              </a:spcBef>
              <a:buSzPct val="100000"/>
              <a:buNone/>
              <a:defRPr sz="1800" b="1"/>
            </a:lvl7pPr>
            <a:lvl8pPr lvl="7" algn="ctr" rtl="0">
              <a:spcBef>
                <a:spcPts val="0"/>
              </a:spcBef>
              <a:buSzPct val="100000"/>
              <a:buNone/>
              <a:defRPr sz="1800" b="1"/>
            </a:lvl8pPr>
            <a:lvl9pPr lvl="8" algn="ctr" rtl="0">
              <a:spcBef>
                <a:spcPts val="0"/>
              </a:spcBef>
              <a:buSzPct val="100000"/>
              <a:buNone/>
              <a:defRPr sz="1800" b="1"/>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spTree>
      <p:nvGrpSpPr>
        <p:cNvPr id="1" name="Shape 19"/>
        <p:cNvGrpSpPr/>
        <p:nvPr/>
      </p:nvGrpSpPr>
      <p:grpSpPr>
        <a:xfrm>
          <a:off x="0" y="0"/>
          <a:ext cx="0" cy="0"/>
          <a:chOff x="0" y="0"/>
          <a:chExt cx="0" cy="0"/>
        </a:xfrm>
      </p:grpSpPr>
      <p:sp>
        <p:nvSpPr>
          <p:cNvPr id="20" name="Shape 20"/>
          <p:cNvSpPr/>
          <p:nvPr/>
        </p:nvSpPr>
        <p:spPr>
          <a:xfrm>
            <a:off x="6024" y="301575"/>
            <a:ext cx="9150050" cy="4496747"/>
          </a:xfrm>
          <a:custGeom>
            <a:avLst/>
            <a:gdLst/>
            <a:ahLst/>
            <a:cxnLst/>
            <a:rect l="0" t="0" r="0" b="0"/>
            <a:pathLst>
              <a:path w="366002" h="149344" extrusionOk="0">
                <a:moveTo>
                  <a:pt x="0" y="55491"/>
                </a:moveTo>
                <a:lnTo>
                  <a:pt x="0" y="107122"/>
                </a:lnTo>
                <a:lnTo>
                  <a:pt x="96507" y="149344"/>
                </a:lnTo>
                <a:lnTo>
                  <a:pt x="366002" y="116290"/>
                </a:lnTo>
                <a:lnTo>
                  <a:pt x="366002" y="40050"/>
                </a:lnTo>
                <a:lnTo>
                  <a:pt x="274079" y="0"/>
                </a:lnTo>
                <a:close/>
              </a:path>
            </a:pathLst>
          </a:custGeom>
          <a:solidFill>
            <a:srgbClr val="004C52"/>
          </a:solidFill>
          <a:ln>
            <a:noFill/>
          </a:ln>
        </p:spPr>
      </p:sp>
      <p:sp>
        <p:nvSpPr>
          <p:cNvPr id="21" name="Shape 21"/>
          <p:cNvSpPr/>
          <p:nvPr/>
        </p:nvSpPr>
        <p:spPr>
          <a:xfrm>
            <a:off x="0" y="1580112"/>
            <a:ext cx="9144000" cy="3341667"/>
          </a:xfrm>
          <a:custGeom>
            <a:avLst/>
            <a:gdLst/>
            <a:ahLst/>
            <a:cxnLst/>
            <a:rect l="0" t="0" r="0" b="0"/>
            <a:pathLst>
              <a:path w="365760" h="110982" extrusionOk="0">
                <a:moveTo>
                  <a:pt x="0" y="0"/>
                </a:moveTo>
                <a:lnTo>
                  <a:pt x="0" y="54526"/>
                </a:lnTo>
                <a:lnTo>
                  <a:pt x="317748" y="110982"/>
                </a:lnTo>
                <a:lnTo>
                  <a:pt x="365760" y="84202"/>
                </a:lnTo>
                <a:lnTo>
                  <a:pt x="365760" y="26780"/>
                </a:lnTo>
                <a:close/>
              </a:path>
            </a:pathLst>
          </a:custGeom>
          <a:solidFill>
            <a:srgbClr val="00AE9D">
              <a:alpha val="83460"/>
            </a:srgbClr>
          </a:solidFill>
          <a:ln>
            <a:noFill/>
          </a:ln>
        </p:spPr>
      </p:sp>
      <p:sp>
        <p:nvSpPr>
          <p:cNvPr id="22" name="Shape 22"/>
          <p:cNvSpPr/>
          <p:nvPr/>
        </p:nvSpPr>
        <p:spPr>
          <a:xfrm>
            <a:off x="-5900" y="410541"/>
            <a:ext cx="9144151" cy="4453148"/>
          </a:xfrm>
          <a:custGeom>
            <a:avLst/>
            <a:gdLst/>
            <a:ahLst/>
            <a:cxnLst/>
            <a:rect l="0" t="0" r="0" b="0"/>
            <a:pathLst>
              <a:path w="365036" h="147896" extrusionOk="0">
                <a:moveTo>
                  <a:pt x="365036" y="21714"/>
                </a:moveTo>
                <a:lnTo>
                  <a:pt x="87097" y="0"/>
                </a:lnTo>
                <a:lnTo>
                  <a:pt x="0" y="57421"/>
                </a:lnTo>
                <a:lnTo>
                  <a:pt x="0" y="117255"/>
                </a:lnTo>
                <a:lnTo>
                  <a:pt x="241266" y="147896"/>
                </a:lnTo>
                <a:lnTo>
                  <a:pt x="365036" y="112913"/>
                </a:lnTo>
                <a:close/>
              </a:path>
            </a:pathLst>
          </a:custGeom>
          <a:solidFill>
            <a:srgbClr val="ABE33F">
              <a:alpha val="81150"/>
            </a:srgbClr>
          </a:solidFill>
          <a:ln>
            <a:noFill/>
          </a:ln>
        </p:spPr>
      </p:sp>
      <p:sp>
        <p:nvSpPr>
          <p:cNvPr id="23" name="Shape 23"/>
          <p:cNvSpPr txBox="1">
            <a:spLocks noGrp="1"/>
          </p:cNvSpPr>
          <p:nvPr>
            <p:ph type="body" idx="1"/>
          </p:nvPr>
        </p:nvSpPr>
        <p:spPr>
          <a:xfrm>
            <a:off x="1833775" y="2314200"/>
            <a:ext cx="5476500" cy="819899"/>
          </a:xfrm>
          <a:prstGeom prst="rect">
            <a:avLst/>
          </a:prstGeom>
        </p:spPr>
        <p:txBody>
          <a:bodyPr lIns="91425" tIns="91425" rIns="91425" bIns="91425" anchor="ctr" anchorCtr="0"/>
          <a:lstStyle>
            <a:lvl1pPr lvl="0" algn="ctr" rtl="0">
              <a:spcBef>
                <a:spcPts val="0"/>
              </a:spcBef>
              <a:buClr>
                <a:srgbClr val="FFFFFF"/>
              </a:buClr>
              <a:defRPr b="1" i="1">
                <a:solidFill>
                  <a:srgbClr val="FFFFFF"/>
                </a:solidFill>
              </a:defRPr>
            </a:lvl1pPr>
            <a:lvl2pPr lvl="1" algn="ctr" rtl="0">
              <a:spcBef>
                <a:spcPts val="0"/>
              </a:spcBef>
              <a:buClr>
                <a:srgbClr val="FFFFFF"/>
              </a:buClr>
              <a:defRPr b="1" i="1">
                <a:solidFill>
                  <a:srgbClr val="FFFFFF"/>
                </a:solidFill>
              </a:defRPr>
            </a:lvl2pPr>
            <a:lvl3pPr lvl="2" algn="ctr" rtl="0">
              <a:spcBef>
                <a:spcPts val="0"/>
              </a:spcBef>
              <a:buClr>
                <a:srgbClr val="FFFFFF"/>
              </a:buClr>
              <a:defRPr b="1" i="1">
                <a:solidFill>
                  <a:srgbClr val="FFFFFF"/>
                </a:solidFill>
              </a:defRPr>
            </a:lvl3pPr>
            <a:lvl4pPr lvl="3" algn="ctr" rtl="0">
              <a:spcBef>
                <a:spcPts val="0"/>
              </a:spcBef>
              <a:buClr>
                <a:srgbClr val="FFFFFF"/>
              </a:buClr>
              <a:defRPr b="1" i="1">
                <a:solidFill>
                  <a:srgbClr val="FFFFFF"/>
                </a:solidFill>
              </a:defRPr>
            </a:lvl4pPr>
            <a:lvl5pPr lvl="4" algn="ctr" rtl="0">
              <a:spcBef>
                <a:spcPts val="0"/>
              </a:spcBef>
              <a:buClr>
                <a:srgbClr val="FFFFFF"/>
              </a:buClr>
              <a:defRPr b="1" i="1">
                <a:solidFill>
                  <a:srgbClr val="FFFFFF"/>
                </a:solidFill>
              </a:defRPr>
            </a:lvl5pPr>
            <a:lvl6pPr lvl="5" algn="ctr" rtl="0">
              <a:spcBef>
                <a:spcPts val="0"/>
              </a:spcBef>
              <a:buClr>
                <a:srgbClr val="FFFFFF"/>
              </a:buClr>
              <a:defRPr b="1" i="1">
                <a:solidFill>
                  <a:srgbClr val="FFFFFF"/>
                </a:solidFill>
              </a:defRPr>
            </a:lvl6pPr>
            <a:lvl7pPr lvl="6" algn="ctr" rtl="0">
              <a:spcBef>
                <a:spcPts val="0"/>
              </a:spcBef>
              <a:buClr>
                <a:srgbClr val="FFFFFF"/>
              </a:buClr>
              <a:defRPr b="1" i="1">
                <a:solidFill>
                  <a:srgbClr val="FFFFFF"/>
                </a:solidFill>
              </a:defRPr>
            </a:lvl7pPr>
            <a:lvl8pPr lvl="7" algn="ctr" rtl="0">
              <a:spcBef>
                <a:spcPts val="0"/>
              </a:spcBef>
              <a:buClr>
                <a:srgbClr val="FFFFFF"/>
              </a:buClr>
              <a:defRPr b="1" i="1">
                <a:solidFill>
                  <a:srgbClr val="FFFFFF"/>
                </a:solidFill>
              </a:defRPr>
            </a:lvl8pPr>
            <a:lvl9pPr lvl="8" algn="ctr">
              <a:spcBef>
                <a:spcPts val="0"/>
              </a:spcBef>
              <a:buClr>
                <a:srgbClr val="FFFFFF"/>
              </a:buClr>
              <a:defRPr b="1" i="1">
                <a:solidFill>
                  <a:srgbClr val="FFFFFF"/>
                </a:solidFill>
              </a:defRPr>
            </a:lvl9pPr>
          </a:lstStyle>
          <a:p>
            <a:endParaRPr/>
          </a:p>
        </p:txBody>
      </p:sp>
      <p:sp>
        <p:nvSpPr>
          <p:cNvPr id="24" name="Shape 24"/>
          <p:cNvSpPr txBox="1"/>
          <p:nvPr/>
        </p:nvSpPr>
        <p:spPr>
          <a:xfrm>
            <a:off x="3593400" y="1086168"/>
            <a:ext cx="1957200" cy="653699"/>
          </a:xfrm>
          <a:prstGeom prst="rect">
            <a:avLst/>
          </a:prstGeom>
          <a:noFill/>
          <a:ln>
            <a:noFill/>
          </a:ln>
        </p:spPr>
        <p:txBody>
          <a:bodyPr lIns="91425" tIns="91425" rIns="91425" bIns="91425" anchor="t" anchorCtr="0">
            <a:noAutofit/>
          </a:bodyPr>
          <a:lstStyle/>
          <a:p>
            <a:pPr lvl="0" algn="ctr">
              <a:spcBef>
                <a:spcPts val="0"/>
              </a:spcBef>
              <a:buNone/>
            </a:pPr>
            <a:r>
              <a:rPr lang="en" sz="6000" b="1">
                <a:solidFill>
                  <a:srgbClr val="FFFFFF"/>
                </a:solidFill>
                <a:latin typeface="Raleway"/>
                <a:ea typeface="Raleway"/>
                <a:cs typeface="Raleway"/>
                <a:sym typeface="Raleway"/>
              </a:rPr>
              <a:t>“</a:t>
            </a:r>
          </a:p>
        </p:txBody>
      </p:sp>
      <p:sp>
        <p:nvSpPr>
          <p:cNvPr id="25" name="Shape 25"/>
          <p:cNvSpPr/>
          <p:nvPr/>
        </p:nvSpPr>
        <p:spPr>
          <a:xfrm>
            <a:off x="4179900" y="1041875"/>
            <a:ext cx="784200" cy="784200"/>
          </a:xfrm>
          <a:prstGeom prst="diamond">
            <a:avLst/>
          </a:prstGeom>
          <a:noFill/>
          <a:ln w="28575" cap="flat" cmpd="sng">
            <a:solidFill>
              <a:srgbClr val="FFFFFF"/>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6"/>
        <p:cNvGrpSpPr/>
        <p:nvPr/>
      </p:nvGrpSpPr>
      <p:grpSpPr>
        <a:xfrm>
          <a:off x="0" y="0"/>
          <a:ext cx="0" cy="0"/>
          <a:chOff x="0" y="0"/>
          <a:chExt cx="0" cy="0"/>
        </a:xfrm>
      </p:grpSpPr>
      <p:grpSp>
        <p:nvGrpSpPr>
          <p:cNvPr id="27" name="Shape 27"/>
          <p:cNvGrpSpPr/>
          <p:nvPr/>
        </p:nvGrpSpPr>
        <p:grpSpPr>
          <a:xfrm>
            <a:off x="-6025" y="0"/>
            <a:ext cx="9168125" cy="5163100"/>
            <a:chOff x="-6025" y="0"/>
            <a:chExt cx="9168125" cy="5163100"/>
          </a:xfrm>
        </p:grpSpPr>
        <p:sp>
          <p:nvSpPr>
            <p:cNvPr id="28" name="Shape 28"/>
            <p:cNvSpPr/>
            <p:nvPr/>
          </p:nvSpPr>
          <p:spPr>
            <a:xfrm>
              <a:off x="0" y="0"/>
              <a:ext cx="8552900" cy="1333000"/>
            </a:xfrm>
            <a:custGeom>
              <a:avLst/>
              <a:gdLst/>
              <a:ahLst/>
              <a:cxnLst/>
              <a:rect l="0" t="0" r="0" b="0"/>
              <a:pathLst>
                <a:path w="342116" h="53320" extrusionOk="0">
                  <a:moveTo>
                    <a:pt x="0" y="0"/>
                  </a:moveTo>
                  <a:lnTo>
                    <a:pt x="0" y="53320"/>
                  </a:lnTo>
                  <a:lnTo>
                    <a:pt x="342116" y="0"/>
                  </a:lnTo>
                  <a:close/>
                </a:path>
              </a:pathLst>
            </a:custGeom>
            <a:solidFill>
              <a:srgbClr val="004C52"/>
            </a:solidFill>
            <a:ln>
              <a:noFill/>
            </a:ln>
          </p:spPr>
        </p:sp>
        <p:sp>
          <p:nvSpPr>
            <p:cNvPr id="29" name="Shape 29"/>
            <p:cNvSpPr/>
            <p:nvPr/>
          </p:nvSpPr>
          <p:spPr>
            <a:xfrm>
              <a:off x="2563450" y="0"/>
              <a:ext cx="6580550" cy="1272675"/>
            </a:xfrm>
            <a:custGeom>
              <a:avLst/>
              <a:gdLst/>
              <a:ahLst/>
              <a:cxnLst/>
              <a:rect l="0" t="0" r="0" b="0"/>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30" name="Shape 30"/>
            <p:cNvSpPr/>
            <p:nvPr/>
          </p:nvSpPr>
          <p:spPr>
            <a:xfrm>
              <a:off x="-6025" y="2"/>
              <a:ext cx="7298300" cy="1471709"/>
            </a:xfrm>
            <a:custGeom>
              <a:avLst/>
              <a:gdLst/>
              <a:ahLst/>
              <a:cxnLst/>
              <a:rect l="0" t="0" r="0" b="0"/>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31" name="Shape 31"/>
            <p:cNvSpPr/>
            <p:nvPr/>
          </p:nvSpPr>
          <p:spPr>
            <a:xfrm>
              <a:off x="3596100" y="4667000"/>
              <a:ext cx="5090700" cy="476500"/>
            </a:xfrm>
            <a:custGeom>
              <a:avLst/>
              <a:gdLst/>
              <a:ahLst/>
              <a:cxnLst/>
              <a:rect l="0" t="0" r="0" b="0"/>
              <a:pathLst>
                <a:path w="203628" h="19060" extrusionOk="0">
                  <a:moveTo>
                    <a:pt x="0" y="19060"/>
                  </a:moveTo>
                  <a:lnTo>
                    <a:pt x="203628" y="19060"/>
                  </a:lnTo>
                  <a:lnTo>
                    <a:pt x="157305" y="0"/>
                  </a:lnTo>
                  <a:close/>
                </a:path>
              </a:pathLst>
            </a:custGeom>
            <a:solidFill>
              <a:srgbClr val="004C52"/>
            </a:solidFill>
            <a:ln>
              <a:noFill/>
            </a:ln>
          </p:spPr>
        </p:sp>
        <p:sp>
          <p:nvSpPr>
            <p:cNvPr id="32" name="Shape 32"/>
            <p:cNvSpPr/>
            <p:nvPr/>
          </p:nvSpPr>
          <p:spPr>
            <a:xfrm>
              <a:off x="5525000" y="4692625"/>
              <a:ext cx="3637100" cy="470475"/>
            </a:xfrm>
            <a:custGeom>
              <a:avLst/>
              <a:gdLst/>
              <a:ahLst/>
              <a:cxnLst/>
              <a:rect l="0" t="0" r="0" b="0"/>
              <a:pathLst>
                <a:path w="145484" h="18819" extrusionOk="0">
                  <a:moveTo>
                    <a:pt x="145484" y="0"/>
                  </a:moveTo>
                  <a:lnTo>
                    <a:pt x="145484" y="18819"/>
                  </a:lnTo>
                  <a:lnTo>
                    <a:pt x="0" y="18819"/>
                  </a:lnTo>
                  <a:close/>
                </a:path>
              </a:pathLst>
            </a:custGeom>
            <a:solidFill>
              <a:srgbClr val="00AE9D">
                <a:alpha val="83460"/>
              </a:srgbClr>
            </a:solidFill>
            <a:ln>
              <a:noFill/>
            </a:ln>
          </p:spPr>
        </p:sp>
        <p:sp>
          <p:nvSpPr>
            <p:cNvPr id="33" name="Shape 33"/>
            <p:cNvSpPr/>
            <p:nvPr/>
          </p:nvSpPr>
          <p:spPr>
            <a:xfrm>
              <a:off x="7521475" y="4023125"/>
              <a:ext cx="1634600" cy="1139975"/>
            </a:xfrm>
            <a:custGeom>
              <a:avLst/>
              <a:gdLst/>
              <a:ahLst/>
              <a:cxnLst/>
              <a:rect l="0" t="0" r="0" b="0"/>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34" name="Shape 34"/>
          <p:cNvSpPr txBox="1">
            <a:spLocks noGrp="1"/>
          </p:cNvSpPr>
          <p:nvPr>
            <p:ph type="title"/>
          </p:nvPr>
        </p:nvSpPr>
        <p:spPr>
          <a:xfrm>
            <a:off x="886650" y="398400"/>
            <a:ext cx="7370699" cy="85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5" name="Shape 35"/>
          <p:cNvSpPr txBox="1">
            <a:spLocks noGrp="1"/>
          </p:cNvSpPr>
          <p:nvPr>
            <p:ph type="body" idx="1"/>
          </p:nvPr>
        </p:nvSpPr>
        <p:spPr>
          <a:xfrm>
            <a:off x="886650" y="1598408"/>
            <a:ext cx="7370699" cy="33272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36"/>
        <p:cNvGrpSpPr/>
        <p:nvPr/>
      </p:nvGrpSpPr>
      <p:grpSpPr>
        <a:xfrm>
          <a:off x="0" y="0"/>
          <a:ext cx="0" cy="0"/>
          <a:chOff x="0" y="0"/>
          <a:chExt cx="0" cy="0"/>
        </a:xfrm>
      </p:grpSpPr>
      <p:grpSp>
        <p:nvGrpSpPr>
          <p:cNvPr id="37" name="Shape 37"/>
          <p:cNvGrpSpPr/>
          <p:nvPr/>
        </p:nvGrpSpPr>
        <p:grpSpPr>
          <a:xfrm>
            <a:off x="-6025" y="0"/>
            <a:ext cx="9168125" cy="5163100"/>
            <a:chOff x="-6025" y="0"/>
            <a:chExt cx="9168125" cy="5163100"/>
          </a:xfrm>
        </p:grpSpPr>
        <p:sp>
          <p:nvSpPr>
            <p:cNvPr id="38" name="Shape 38"/>
            <p:cNvSpPr/>
            <p:nvPr/>
          </p:nvSpPr>
          <p:spPr>
            <a:xfrm>
              <a:off x="0" y="0"/>
              <a:ext cx="8552900" cy="1333000"/>
            </a:xfrm>
            <a:custGeom>
              <a:avLst/>
              <a:gdLst/>
              <a:ahLst/>
              <a:cxnLst/>
              <a:rect l="0" t="0" r="0" b="0"/>
              <a:pathLst>
                <a:path w="342116" h="53320" extrusionOk="0">
                  <a:moveTo>
                    <a:pt x="0" y="0"/>
                  </a:moveTo>
                  <a:lnTo>
                    <a:pt x="0" y="53320"/>
                  </a:lnTo>
                  <a:lnTo>
                    <a:pt x="342116" y="0"/>
                  </a:lnTo>
                  <a:close/>
                </a:path>
              </a:pathLst>
            </a:custGeom>
            <a:solidFill>
              <a:srgbClr val="004C52"/>
            </a:solidFill>
            <a:ln>
              <a:noFill/>
            </a:ln>
          </p:spPr>
        </p:sp>
        <p:sp>
          <p:nvSpPr>
            <p:cNvPr id="39" name="Shape 39"/>
            <p:cNvSpPr/>
            <p:nvPr/>
          </p:nvSpPr>
          <p:spPr>
            <a:xfrm>
              <a:off x="2563450" y="0"/>
              <a:ext cx="6580550" cy="1272675"/>
            </a:xfrm>
            <a:custGeom>
              <a:avLst/>
              <a:gdLst/>
              <a:ahLst/>
              <a:cxnLst/>
              <a:rect l="0" t="0" r="0" b="0"/>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40" name="Shape 40"/>
            <p:cNvSpPr/>
            <p:nvPr/>
          </p:nvSpPr>
          <p:spPr>
            <a:xfrm>
              <a:off x="-6025" y="2"/>
              <a:ext cx="7298300" cy="1471709"/>
            </a:xfrm>
            <a:custGeom>
              <a:avLst/>
              <a:gdLst/>
              <a:ahLst/>
              <a:cxnLst/>
              <a:rect l="0" t="0" r="0" b="0"/>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41" name="Shape 41"/>
            <p:cNvSpPr/>
            <p:nvPr/>
          </p:nvSpPr>
          <p:spPr>
            <a:xfrm>
              <a:off x="3596100" y="4667000"/>
              <a:ext cx="5090700" cy="476500"/>
            </a:xfrm>
            <a:custGeom>
              <a:avLst/>
              <a:gdLst/>
              <a:ahLst/>
              <a:cxnLst/>
              <a:rect l="0" t="0" r="0" b="0"/>
              <a:pathLst>
                <a:path w="203628" h="19060" extrusionOk="0">
                  <a:moveTo>
                    <a:pt x="0" y="19060"/>
                  </a:moveTo>
                  <a:lnTo>
                    <a:pt x="203628" y="19060"/>
                  </a:lnTo>
                  <a:lnTo>
                    <a:pt x="157305" y="0"/>
                  </a:lnTo>
                  <a:close/>
                </a:path>
              </a:pathLst>
            </a:custGeom>
            <a:solidFill>
              <a:srgbClr val="004C52"/>
            </a:solidFill>
            <a:ln>
              <a:noFill/>
            </a:ln>
          </p:spPr>
        </p:sp>
        <p:sp>
          <p:nvSpPr>
            <p:cNvPr id="42" name="Shape 42"/>
            <p:cNvSpPr/>
            <p:nvPr/>
          </p:nvSpPr>
          <p:spPr>
            <a:xfrm>
              <a:off x="5525000" y="4692625"/>
              <a:ext cx="3637100" cy="470475"/>
            </a:xfrm>
            <a:custGeom>
              <a:avLst/>
              <a:gdLst/>
              <a:ahLst/>
              <a:cxnLst/>
              <a:rect l="0" t="0" r="0" b="0"/>
              <a:pathLst>
                <a:path w="145484" h="18819" extrusionOk="0">
                  <a:moveTo>
                    <a:pt x="145484" y="0"/>
                  </a:moveTo>
                  <a:lnTo>
                    <a:pt x="145484" y="18819"/>
                  </a:lnTo>
                  <a:lnTo>
                    <a:pt x="0" y="18819"/>
                  </a:lnTo>
                  <a:close/>
                </a:path>
              </a:pathLst>
            </a:custGeom>
            <a:solidFill>
              <a:srgbClr val="00AE9D">
                <a:alpha val="83460"/>
              </a:srgbClr>
            </a:solidFill>
            <a:ln>
              <a:noFill/>
            </a:ln>
          </p:spPr>
        </p:sp>
        <p:sp>
          <p:nvSpPr>
            <p:cNvPr id="43" name="Shape 43"/>
            <p:cNvSpPr/>
            <p:nvPr/>
          </p:nvSpPr>
          <p:spPr>
            <a:xfrm>
              <a:off x="7521475" y="4023125"/>
              <a:ext cx="1634600" cy="1139975"/>
            </a:xfrm>
            <a:custGeom>
              <a:avLst/>
              <a:gdLst/>
              <a:ahLst/>
              <a:cxnLst/>
              <a:rect l="0" t="0" r="0" b="0"/>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44" name="Shape 44"/>
          <p:cNvSpPr txBox="1">
            <a:spLocks noGrp="1"/>
          </p:cNvSpPr>
          <p:nvPr>
            <p:ph type="title"/>
          </p:nvPr>
        </p:nvSpPr>
        <p:spPr>
          <a:xfrm>
            <a:off x="886650" y="398400"/>
            <a:ext cx="7370699" cy="85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5" name="Shape 45"/>
          <p:cNvSpPr txBox="1">
            <a:spLocks noGrp="1"/>
          </p:cNvSpPr>
          <p:nvPr>
            <p:ph type="body" idx="1"/>
          </p:nvPr>
        </p:nvSpPr>
        <p:spPr>
          <a:xfrm>
            <a:off x="904925" y="1495850"/>
            <a:ext cx="3560099" cy="3429900"/>
          </a:xfrm>
          <a:prstGeom prst="rect">
            <a:avLst/>
          </a:prstGeom>
        </p:spPr>
        <p:txBody>
          <a:bodyPr lIns="91425" tIns="91425" rIns="91425" bIns="91425" anchor="t" anchorCtr="0"/>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buSzPct val="100000"/>
              <a:defRPr sz="1800"/>
            </a:lvl4pPr>
            <a:lvl5pPr lvl="4">
              <a:spcBef>
                <a:spcPts val="0"/>
              </a:spcBef>
              <a:buSzPct val="100000"/>
              <a:defRPr sz="1800"/>
            </a:lvl5pPr>
            <a:lvl6pPr lvl="5">
              <a:spcBef>
                <a:spcPts val="0"/>
              </a:spcBef>
              <a:buSzPct val="100000"/>
              <a:defRPr sz="1800"/>
            </a:lvl6pPr>
            <a:lvl7pPr lvl="6">
              <a:spcBef>
                <a:spcPts val="0"/>
              </a:spcBef>
              <a:buSzPct val="100000"/>
              <a:defRPr sz="1800"/>
            </a:lvl7pPr>
            <a:lvl8pPr lvl="7">
              <a:spcBef>
                <a:spcPts val="0"/>
              </a:spcBef>
              <a:buSzPct val="100000"/>
              <a:defRPr sz="1800"/>
            </a:lvl8pPr>
            <a:lvl9pPr lvl="8">
              <a:spcBef>
                <a:spcPts val="0"/>
              </a:spcBef>
              <a:buSzPct val="100000"/>
              <a:defRPr sz="1800"/>
            </a:lvl9pPr>
          </a:lstStyle>
          <a:p>
            <a:endParaRPr/>
          </a:p>
        </p:txBody>
      </p:sp>
      <p:sp>
        <p:nvSpPr>
          <p:cNvPr id="46" name="Shape 46"/>
          <p:cNvSpPr txBox="1">
            <a:spLocks noGrp="1"/>
          </p:cNvSpPr>
          <p:nvPr>
            <p:ph type="body" idx="2"/>
          </p:nvPr>
        </p:nvSpPr>
        <p:spPr>
          <a:xfrm>
            <a:off x="4679179" y="1495850"/>
            <a:ext cx="3560099" cy="3429900"/>
          </a:xfrm>
          <a:prstGeom prst="rect">
            <a:avLst/>
          </a:prstGeom>
        </p:spPr>
        <p:txBody>
          <a:bodyPr lIns="91425" tIns="91425" rIns="91425" bIns="91425" anchor="t" anchorCtr="0"/>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buSzPct val="100000"/>
              <a:defRPr sz="1800"/>
            </a:lvl4pPr>
            <a:lvl5pPr lvl="4">
              <a:spcBef>
                <a:spcPts val="0"/>
              </a:spcBef>
              <a:buSzPct val="100000"/>
              <a:defRPr sz="1800"/>
            </a:lvl5pPr>
            <a:lvl6pPr lvl="5">
              <a:spcBef>
                <a:spcPts val="0"/>
              </a:spcBef>
              <a:buSzPct val="100000"/>
              <a:defRPr sz="1800"/>
            </a:lvl6pPr>
            <a:lvl7pPr lvl="6">
              <a:spcBef>
                <a:spcPts val="0"/>
              </a:spcBef>
              <a:buSzPct val="100000"/>
              <a:defRPr sz="1800"/>
            </a:lvl7pPr>
            <a:lvl8pPr lvl="7">
              <a:spcBef>
                <a:spcPts val="0"/>
              </a:spcBef>
              <a:buSzPct val="100000"/>
              <a:defRPr sz="1800"/>
            </a:lvl8pPr>
            <a:lvl9pPr lvl="8">
              <a:spcBef>
                <a:spcPts val="0"/>
              </a:spcBef>
              <a:buSzPct val="100000"/>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47"/>
        <p:cNvGrpSpPr/>
        <p:nvPr/>
      </p:nvGrpSpPr>
      <p:grpSpPr>
        <a:xfrm>
          <a:off x="0" y="0"/>
          <a:ext cx="0" cy="0"/>
          <a:chOff x="0" y="0"/>
          <a:chExt cx="0" cy="0"/>
        </a:xfrm>
      </p:grpSpPr>
      <p:grpSp>
        <p:nvGrpSpPr>
          <p:cNvPr id="48" name="Shape 48"/>
          <p:cNvGrpSpPr/>
          <p:nvPr/>
        </p:nvGrpSpPr>
        <p:grpSpPr>
          <a:xfrm>
            <a:off x="-6025" y="0"/>
            <a:ext cx="9168125" cy="5163100"/>
            <a:chOff x="-6025" y="0"/>
            <a:chExt cx="9168125" cy="5163100"/>
          </a:xfrm>
        </p:grpSpPr>
        <p:sp>
          <p:nvSpPr>
            <p:cNvPr id="49" name="Shape 49"/>
            <p:cNvSpPr/>
            <p:nvPr/>
          </p:nvSpPr>
          <p:spPr>
            <a:xfrm>
              <a:off x="0" y="0"/>
              <a:ext cx="8552900" cy="1333000"/>
            </a:xfrm>
            <a:custGeom>
              <a:avLst/>
              <a:gdLst/>
              <a:ahLst/>
              <a:cxnLst/>
              <a:rect l="0" t="0" r="0" b="0"/>
              <a:pathLst>
                <a:path w="342116" h="53320" extrusionOk="0">
                  <a:moveTo>
                    <a:pt x="0" y="0"/>
                  </a:moveTo>
                  <a:lnTo>
                    <a:pt x="0" y="53320"/>
                  </a:lnTo>
                  <a:lnTo>
                    <a:pt x="342116" y="0"/>
                  </a:lnTo>
                  <a:close/>
                </a:path>
              </a:pathLst>
            </a:custGeom>
            <a:solidFill>
              <a:srgbClr val="004C52"/>
            </a:solidFill>
            <a:ln>
              <a:noFill/>
            </a:ln>
          </p:spPr>
        </p:sp>
        <p:sp>
          <p:nvSpPr>
            <p:cNvPr id="50" name="Shape 50"/>
            <p:cNvSpPr/>
            <p:nvPr/>
          </p:nvSpPr>
          <p:spPr>
            <a:xfrm>
              <a:off x="2563450" y="0"/>
              <a:ext cx="6580550" cy="1272675"/>
            </a:xfrm>
            <a:custGeom>
              <a:avLst/>
              <a:gdLst/>
              <a:ahLst/>
              <a:cxnLst/>
              <a:rect l="0" t="0" r="0" b="0"/>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51" name="Shape 51"/>
            <p:cNvSpPr/>
            <p:nvPr/>
          </p:nvSpPr>
          <p:spPr>
            <a:xfrm>
              <a:off x="-6025" y="2"/>
              <a:ext cx="7298300" cy="1471709"/>
            </a:xfrm>
            <a:custGeom>
              <a:avLst/>
              <a:gdLst/>
              <a:ahLst/>
              <a:cxnLst/>
              <a:rect l="0" t="0" r="0" b="0"/>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52" name="Shape 52"/>
            <p:cNvSpPr/>
            <p:nvPr/>
          </p:nvSpPr>
          <p:spPr>
            <a:xfrm>
              <a:off x="3596100" y="4667000"/>
              <a:ext cx="5090700" cy="476500"/>
            </a:xfrm>
            <a:custGeom>
              <a:avLst/>
              <a:gdLst/>
              <a:ahLst/>
              <a:cxnLst/>
              <a:rect l="0" t="0" r="0" b="0"/>
              <a:pathLst>
                <a:path w="203628" h="19060" extrusionOk="0">
                  <a:moveTo>
                    <a:pt x="0" y="19060"/>
                  </a:moveTo>
                  <a:lnTo>
                    <a:pt x="203628" y="19060"/>
                  </a:lnTo>
                  <a:lnTo>
                    <a:pt x="157305" y="0"/>
                  </a:lnTo>
                  <a:close/>
                </a:path>
              </a:pathLst>
            </a:custGeom>
            <a:solidFill>
              <a:srgbClr val="004C52"/>
            </a:solidFill>
            <a:ln>
              <a:noFill/>
            </a:ln>
          </p:spPr>
        </p:sp>
        <p:sp>
          <p:nvSpPr>
            <p:cNvPr id="53" name="Shape 53"/>
            <p:cNvSpPr/>
            <p:nvPr/>
          </p:nvSpPr>
          <p:spPr>
            <a:xfrm>
              <a:off x="5525000" y="4692625"/>
              <a:ext cx="3637100" cy="470475"/>
            </a:xfrm>
            <a:custGeom>
              <a:avLst/>
              <a:gdLst/>
              <a:ahLst/>
              <a:cxnLst/>
              <a:rect l="0" t="0" r="0" b="0"/>
              <a:pathLst>
                <a:path w="145484" h="18819" extrusionOk="0">
                  <a:moveTo>
                    <a:pt x="145484" y="0"/>
                  </a:moveTo>
                  <a:lnTo>
                    <a:pt x="145484" y="18819"/>
                  </a:lnTo>
                  <a:lnTo>
                    <a:pt x="0" y="18819"/>
                  </a:lnTo>
                  <a:close/>
                </a:path>
              </a:pathLst>
            </a:custGeom>
            <a:solidFill>
              <a:srgbClr val="00AE9D">
                <a:alpha val="83460"/>
              </a:srgbClr>
            </a:solidFill>
            <a:ln>
              <a:noFill/>
            </a:ln>
          </p:spPr>
        </p:sp>
        <p:sp>
          <p:nvSpPr>
            <p:cNvPr id="54" name="Shape 54"/>
            <p:cNvSpPr/>
            <p:nvPr/>
          </p:nvSpPr>
          <p:spPr>
            <a:xfrm>
              <a:off x="7521475" y="4023125"/>
              <a:ext cx="1634600" cy="1139975"/>
            </a:xfrm>
            <a:custGeom>
              <a:avLst/>
              <a:gdLst/>
              <a:ahLst/>
              <a:cxnLst/>
              <a:rect l="0" t="0" r="0" b="0"/>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55" name="Shape 55"/>
          <p:cNvSpPr txBox="1">
            <a:spLocks noGrp="1"/>
          </p:cNvSpPr>
          <p:nvPr>
            <p:ph type="title"/>
          </p:nvPr>
        </p:nvSpPr>
        <p:spPr>
          <a:xfrm>
            <a:off x="886650" y="398400"/>
            <a:ext cx="7370699" cy="857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6" name="Shape 56"/>
          <p:cNvSpPr txBox="1">
            <a:spLocks noGrp="1"/>
          </p:cNvSpPr>
          <p:nvPr>
            <p:ph type="body" idx="1"/>
          </p:nvPr>
        </p:nvSpPr>
        <p:spPr>
          <a:xfrm>
            <a:off x="870750" y="1495850"/>
            <a:ext cx="2365199" cy="34299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a:endParaRPr/>
          </a:p>
        </p:txBody>
      </p:sp>
      <p:sp>
        <p:nvSpPr>
          <p:cNvPr id="57" name="Shape 57"/>
          <p:cNvSpPr txBox="1">
            <a:spLocks noGrp="1"/>
          </p:cNvSpPr>
          <p:nvPr>
            <p:ph type="body" idx="2"/>
          </p:nvPr>
        </p:nvSpPr>
        <p:spPr>
          <a:xfrm>
            <a:off x="3357261" y="1495850"/>
            <a:ext cx="2365199" cy="34299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a:endParaRPr/>
          </a:p>
        </p:txBody>
      </p:sp>
      <p:sp>
        <p:nvSpPr>
          <p:cNvPr id="58" name="Shape 58"/>
          <p:cNvSpPr txBox="1">
            <a:spLocks noGrp="1"/>
          </p:cNvSpPr>
          <p:nvPr>
            <p:ph type="body" idx="3"/>
          </p:nvPr>
        </p:nvSpPr>
        <p:spPr>
          <a:xfrm>
            <a:off x="5843773" y="1495850"/>
            <a:ext cx="2365199" cy="34299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9"/>
        <p:cNvGrpSpPr/>
        <p:nvPr/>
      </p:nvGrpSpPr>
      <p:grpSpPr>
        <a:xfrm>
          <a:off x="0" y="0"/>
          <a:ext cx="0" cy="0"/>
          <a:chOff x="0" y="0"/>
          <a:chExt cx="0" cy="0"/>
        </a:xfrm>
      </p:grpSpPr>
      <p:grpSp>
        <p:nvGrpSpPr>
          <p:cNvPr id="60" name="Shape 60"/>
          <p:cNvGrpSpPr/>
          <p:nvPr/>
        </p:nvGrpSpPr>
        <p:grpSpPr>
          <a:xfrm>
            <a:off x="-6025" y="0"/>
            <a:ext cx="9168125" cy="5163100"/>
            <a:chOff x="-6025" y="0"/>
            <a:chExt cx="9168125" cy="5163100"/>
          </a:xfrm>
        </p:grpSpPr>
        <p:sp>
          <p:nvSpPr>
            <p:cNvPr id="61" name="Shape 61"/>
            <p:cNvSpPr/>
            <p:nvPr/>
          </p:nvSpPr>
          <p:spPr>
            <a:xfrm>
              <a:off x="0" y="0"/>
              <a:ext cx="8552900" cy="1333000"/>
            </a:xfrm>
            <a:custGeom>
              <a:avLst/>
              <a:gdLst/>
              <a:ahLst/>
              <a:cxnLst/>
              <a:rect l="0" t="0" r="0" b="0"/>
              <a:pathLst>
                <a:path w="342116" h="53320" extrusionOk="0">
                  <a:moveTo>
                    <a:pt x="0" y="0"/>
                  </a:moveTo>
                  <a:lnTo>
                    <a:pt x="0" y="53320"/>
                  </a:lnTo>
                  <a:lnTo>
                    <a:pt x="342116" y="0"/>
                  </a:lnTo>
                  <a:close/>
                </a:path>
              </a:pathLst>
            </a:custGeom>
            <a:solidFill>
              <a:srgbClr val="004C52"/>
            </a:solidFill>
            <a:ln>
              <a:noFill/>
            </a:ln>
          </p:spPr>
        </p:sp>
        <p:sp>
          <p:nvSpPr>
            <p:cNvPr id="62" name="Shape 62"/>
            <p:cNvSpPr/>
            <p:nvPr/>
          </p:nvSpPr>
          <p:spPr>
            <a:xfrm>
              <a:off x="2563450" y="0"/>
              <a:ext cx="6580550" cy="1272675"/>
            </a:xfrm>
            <a:custGeom>
              <a:avLst/>
              <a:gdLst/>
              <a:ahLst/>
              <a:cxnLst/>
              <a:rect l="0" t="0" r="0" b="0"/>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63" name="Shape 63"/>
            <p:cNvSpPr/>
            <p:nvPr/>
          </p:nvSpPr>
          <p:spPr>
            <a:xfrm>
              <a:off x="-6025" y="2"/>
              <a:ext cx="7298300" cy="1471709"/>
            </a:xfrm>
            <a:custGeom>
              <a:avLst/>
              <a:gdLst/>
              <a:ahLst/>
              <a:cxnLst/>
              <a:rect l="0" t="0" r="0" b="0"/>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64" name="Shape 64"/>
            <p:cNvSpPr/>
            <p:nvPr/>
          </p:nvSpPr>
          <p:spPr>
            <a:xfrm>
              <a:off x="3596100" y="4667000"/>
              <a:ext cx="5090700" cy="476500"/>
            </a:xfrm>
            <a:custGeom>
              <a:avLst/>
              <a:gdLst/>
              <a:ahLst/>
              <a:cxnLst/>
              <a:rect l="0" t="0" r="0" b="0"/>
              <a:pathLst>
                <a:path w="203628" h="19060" extrusionOk="0">
                  <a:moveTo>
                    <a:pt x="0" y="19060"/>
                  </a:moveTo>
                  <a:lnTo>
                    <a:pt x="203628" y="19060"/>
                  </a:lnTo>
                  <a:lnTo>
                    <a:pt x="157305" y="0"/>
                  </a:lnTo>
                  <a:close/>
                </a:path>
              </a:pathLst>
            </a:custGeom>
            <a:solidFill>
              <a:srgbClr val="004C52"/>
            </a:solidFill>
            <a:ln>
              <a:noFill/>
            </a:ln>
          </p:spPr>
        </p:sp>
        <p:sp>
          <p:nvSpPr>
            <p:cNvPr id="65" name="Shape 65"/>
            <p:cNvSpPr/>
            <p:nvPr/>
          </p:nvSpPr>
          <p:spPr>
            <a:xfrm>
              <a:off x="5525000" y="4692625"/>
              <a:ext cx="3637100" cy="470475"/>
            </a:xfrm>
            <a:custGeom>
              <a:avLst/>
              <a:gdLst/>
              <a:ahLst/>
              <a:cxnLst/>
              <a:rect l="0" t="0" r="0" b="0"/>
              <a:pathLst>
                <a:path w="145484" h="18819" extrusionOk="0">
                  <a:moveTo>
                    <a:pt x="145484" y="0"/>
                  </a:moveTo>
                  <a:lnTo>
                    <a:pt x="145484" y="18819"/>
                  </a:lnTo>
                  <a:lnTo>
                    <a:pt x="0" y="18819"/>
                  </a:lnTo>
                  <a:close/>
                </a:path>
              </a:pathLst>
            </a:custGeom>
            <a:solidFill>
              <a:srgbClr val="00AE9D">
                <a:alpha val="83460"/>
              </a:srgbClr>
            </a:solidFill>
            <a:ln>
              <a:noFill/>
            </a:ln>
          </p:spPr>
        </p:sp>
        <p:sp>
          <p:nvSpPr>
            <p:cNvPr id="66" name="Shape 66"/>
            <p:cNvSpPr/>
            <p:nvPr/>
          </p:nvSpPr>
          <p:spPr>
            <a:xfrm>
              <a:off x="7521475" y="4023125"/>
              <a:ext cx="1634600" cy="1139975"/>
            </a:xfrm>
            <a:custGeom>
              <a:avLst/>
              <a:gdLst/>
              <a:ahLst/>
              <a:cxnLst/>
              <a:rect l="0" t="0" r="0" b="0"/>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67" name="Shape 67"/>
          <p:cNvSpPr txBox="1">
            <a:spLocks noGrp="1"/>
          </p:cNvSpPr>
          <p:nvPr>
            <p:ph type="title"/>
          </p:nvPr>
        </p:nvSpPr>
        <p:spPr>
          <a:xfrm>
            <a:off x="886650" y="398400"/>
            <a:ext cx="7370699" cy="85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68"/>
        <p:cNvGrpSpPr/>
        <p:nvPr/>
      </p:nvGrpSpPr>
      <p:grpSpPr>
        <a:xfrm>
          <a:off x="0" y="0"/>
          <a:ext cx="0" cy="0"/>
          <a:chOff x="0" y="0"/>
          <a:chExt cx="0" cy="0"/>
        </a:xfrm>
      </p:grpSpPr>
      <p:sp>
        <p:nvSpPr>
          <p:cNvPr id="69" name="Shape 69"/>
          <p:cNvSpPr/>
          <p:nvPr/>
        </p:nvSpPr>
        <p:spPr>
          <a:xfrm>
            <a:off x="-2355" y="0"/>
            <a:ext cx="5209571" cy="983354"/>
          </a:xfrm>
          <a:custGeom>
            <a:avLst/>
            <a:gdLst/>
            <a:ahLst/>
            <a:cxnLst/>
            <a:rect l="0" t="0" r="0" b="0"/>
            <a:pathLst>
              <a:path w="342116" h="53320" extrusionOk="0">
                <a:moveTo>
                  <a:pt x="0" y="0"/>
                </a:moveTo>
                <a:lnTo>
                  <a:pt x="0" y="53320"/>
                </a:lnTo>
                <a:lnTo>
                  <a:pt x="342116" y="0"/>
                </a:lnTo>
                <a:close/>
              </a:path>
            </a:pathLst>
          </a:custGeom>
          <a:solidFill>
            <a:srgbClr val="004C52"/>
          </a:solidFill>
          <a:ln>
            <a:noFill/>
          </a:ln>
        </p:spPr>
      </p:sp>
      <p:sp>
        <p:nvSpPr>
          <p:cNvPr id="70" name="Shape 70"/>
          <p:cNvSpPr/>
          <p:nvPr/>
        </p:nvSpPr>
        <p:spPr>
          <a:xfrm>
            <a:off x="-6025" y="1"/>
            <a:ext cx="4445394" cy="1085643"/>
          </a:xfrm>
          <a:custGeom>
            <a:avLst/>
            <a:gdLst/>
            <a:ahLst/>
            <a:cxnLst/>
            <a:rect l="0" t="0" r="0" b="0"/>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71" name="Shape 71"/>
          <p:cNvSpPr/>
          <p:nvPr/>
        </p:nvSpPr>
        <p:spPr>
          <a:xfrm>
            <a:off x="6375475" y="4745746"/>
            <a:ext cx="2548913" cy="400879"/>
          </a:xfrm>
          <a:custGeom>
            <a:avLst/>
            <a:gdLst/>
            <a:ahLst/>
            <a:cxnLst/>
            <a:rect l="0" t="0" r="0" b="0"/>
            <a:pathLst>
              <a:path w="203628" h="19060" extrusionOk="0">
                <a:moveTo>
                  <a:pt x="0" y="19060"/>
                </a:moveTo>
                <a:lnTo>
                  <a:pt x="203628" y="19060"/>
                </a:lnTo>
                <a:lnTo>
                  <a:pt x="157305" y="0"/>
                </a:lnTo>
                <a:close/>
              </a:path>
            </a:pathLst>
          </a:custGeom>
          <a:solidFill>
            <a:srgbClr val="004C52"/>
          </a:solidFill>
          <a:ln>
            <a:noFill/>
          </a:ln>
        </p:spPr>
      </p:sp>
      <p:sp>
        <p:nvSpPr>
          <p:cNvPr id="72" name="Shape 72"/>
          <p:cNvSpPr/>
          <p:nvPr/>
        </p:nvSpPr>
        <p:spPr>
          <a:xfrm>
            <a:off x="7341180" y="4767304"/>
            <a:ext cx="1821095" cy="395810"/>
          </a:xfrm>
          <a:custGeom>
            <a:avLst/>
            <a:gdLst/>
            <a:ahLst/>
            <a:cxnLst/>
            <a:rect l="0" t="0" r="0" b="0"/>
            <a:pathLst>
              <a:path w="145484" h="18819" extrusionOk="0">
                <a:moveTo>
                  <a:pt x="145484" y="0"/>
                </a:moveTo>
                <a:lnTo>
                  <a:pt x="145484" y="18819"/>
                </a:lnTo>
                <a:lnTo>
                  <a:pt x="0" y="18819"/>
                </a:lnTo>
                <a:close/>
              </a:path>
            </a:pathLst>
          </a:custGeom>
          <a:solidFill>
            <a:srgbClr val="00AE9D">
              <a:alpha val="83460"/>
            </a:srgbClr>
          </a:solidFill>
          <a:ln>
            <a:noFill/>
          </a:ln>
        </p:spPr>
      </p:sp>
      <p:sp>
        <p:nvSpPr>
          <p:cNvPr id="73" name="Shape 73"/>
          <p:cNvSpPr/>
          <p:nvPr/>
        </p:nvSpPr>
        <p:spPr>
          <a:xfrm>
            <a:off x="8340717" y="4204075"/>
            <a:ext cx="818444" cy="959060"/>
          </a:xfrm>
          <a:custGeom>
            <a:avLst/>
            <a:gdLst/>
            <a:ahLst/>
            <a:cxnLst/>
            <a:rect l="0" t="0" r="0" b="0"/>
            <a:pathLst>
              <a:path w="65384" h="45599" extrusionOk="0">
                <a:moveTo>
                  <a:pt x="65384" y="27022"/>
                </a:moveTo>
                <a:lnTo>
                  <a:pt x="65384" y="0"/>
                </a:lnTo>
                <a:lnTo>
                  <a:pt x="0" y="45599"/>
                </a:lnTo>
                <a:close/>
              </a:path>
            </a:pathLst>
          </a:custGeom>
          <a:solidFill>
            <a:srgbClr val="ABE33F">
              <a:alpha val="81150"/>
            </a:srgbClr>
          </a:solidFill>
          <a:ln>
            <a:noFill/>
          </a:ln>
        </p:spPr>
      </p:sp>
      <p:sp>
        <p:nvSpPr>
          <p:cNvPr id="74" name="Shape 74"/>
          <p:cNvSpPr/>
          <p:nvPr/>
        </p:nvSpPr>
        <p:spPr>
          <a:xfrm>
            <a:off x="1559025" y="-6025"/>
            <a:ext cx="4116775" cy="944875"/>
          </a:xfrm>
          <a:custGeom>
            <a:avLst/>
            <a:gdLst/>
            <a:ahLst/>
            <a:cxnLst/>
            <a:rect l="0" t="0" r="0" b="0"/>
            <a:pathLst>
              <a:path w="164671" h="37795" extrusionOk="0">
                <a:moveTo>
                  <a:pt x="0" y="241"/>
                </a:moveTo>
                <a:lnTo>
                  <a:pt x="132407" y="37795"/>
                </a:lnTo>
                <a:lnTo>
                  <a:pt x="164671" y="0"/>
                </a:lnTo>
                <a:lnTo>
                  <a:pt x="160329" y="241"/>
                </a:lnTo>
                <a:close/>
              </a:path>
            </a:pathLst>
          </a:custGeom>
          <a:solidFill>
            <a:srgbClr val="00AE9D">
              <a:alpha val="83460"/>
            </a:srgbClr>
          </a:solidFill>
          <a:ln>
            <a:noFill/>
          </a:ln>
        </p:spPr>
      </p:sp>
      <p:sp>
        <p:nvSpPr>
          <p:cNvPr id="75" name="Shape 75"/>
          <p:cNvSpPr txBox="1">
            <a:spLocks noGrp="1"/>
          </p:cNvSpPr>
          <p:nvPr>
            <p:ph type="body" idx="1"/>
          </p:nvPr>
        </p:nvSpPr>
        <p:spPr>
          <a:xfrm>
            <a:off x="457200" y="4406309"/>
            <a:ext cx="8229600" cy="519599"/>
          </a:xfrm>
          <a:prstGeom prst="rect">
            <a:avLst/>
          </a:prstGeom>
        </p:spPr>
        <p:txBody>
          <a:bodyPr lIns="91425" tIns="91425" rIns="91425" bIns="91425" anchor="t" anchorCtr="0"/>
          <a:lstStyle>
            <a:lvl1pPr lvl="0" algn="ctr">
              <a:spcBef>
                <a:spcPts val="360"/>
              </a:spcBef>
              <a:buSzPct val="100000"/>
              <a:buNone/>
              <a:defRPr sz="1400"/>
            </a:lvl1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6"/>
        <p:cNvGrpSpPr/>
        <p:nvPr/>
      </p:nvGrpSpPr>
      <p:grpSpPr>
        <a:xfrm>
          <a:off x="0" y="0"/>
          <a:ext cx="0" cy="0"/>
          <a:chOff x="0" y="0"/>
          <a:chExt cx="0" cy="0"/>
        </a:xfrm>
      </p:grpSpPr>
      <p:sp>
        <p:nvSpPr>
          <p:cNvPr id="77" name="Shape 77"/>
          <p:cNvSpPr/>
          <p:nvPr/>
        </p:nvSpPr>
        <p:spPr>
          <a:xfrm>
            <a:off x="-2355" y="0"/>
            <a:ext cx="5209571" cy="983354"/>
          </a:xfrm>
          <a:custGeom>
            <a:avLst/>
            <a:gdLst/>
            <a:ahLst/>
            <a:cxnLst/>
            <a:rect l="0" t="0" r="0" b="0"/>
            <a:pathLst>
              <a:path w="342116" h="53320" extrusionOk="0">
                <a:moveTo>
                  <a:pt x="0" y="0"/>
                </a:moveTo>
                <a:lnTo>
                  <a:pt x="0" y="53320"/>
                </a:lnTo>
                <a:lnTo>
                  <a:pt x="342116" y="0"/>
                </a:lnTo>
                <a:close/>
              </a:path>
            </a:pathLst>
          </a:custGeom>
          <a:solidFill>
            <a:srgbClr val="004C52"/>
          </a:solidFill>
          <a:ln>
            <a:noFill/>
          </a:ln>
        </p:spPr>
      </p:sp>
      <p:sp>
        <p:nvSpPr>
          <p:cNvPr id="78" name="Shape 78"/>
          <p:cNvSpPr/>
          <p:nvPr/>
        </p:nvSpPr>
        <p:spPr>
          <a:xfrm>
            <a:off x="-6025" y="1"/>
            <a:ext cx="4445394" cy="1085643"/>
          </a:xfrm>
          <a:custGeom>
            <a:avLst/>
            <a:gdLst/>
            <a:ahLst/>
            <a:cxnLst/>
            <a:rect l="0" t="0" r="0" b="0"/>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79" name="Shape 79"/>
          <p:cNvSpPr/>
          <p:nvPr/>
        </p:nvSpPr>
        <p:spPr>
          <a:xfrm>
            <a:off x="6375475" y="4745746"/>
            <a:ext cx="2548913" cy="400879"/>
          </a:xfrm>
          <a:custGeom>
            <a:avLst/>
            <a:gdLst/>
            <a:ahLst/>
            <a:cxnLst/>
            <a:rect l="0" t="0" r="0" b="0"/>
            <a:pathLst>
              <a:path w="203628" h="19060" extrusionOk="0">
                <a:moveTo>
                  <a:pt x="0" y="19060"/>
                </a:moveTo>
                <a:lnTo>
                  <a:pt x="203628" y="19060"/>
                </a:lnTo>
                <a:lnTo>
                  <a:pt x="157305" y="0"/>
                </a:lnTo>
                <a:close/>
              </a:path>
            </a:pathLst>
          </a:custGeom>
          <a:solidFill>
            <a:srgbClr val="004C52"/>
          </a:solidFill>
          <a:ln>
            <a:noFill/>
          </a:ln>
        </p:spPr>
      </p:sp>
      <p:sp>
        <p:nvSpPr>
          <p:cNvPr id="80" name="Shape 80"/>
          <p:cNvSpPr/>
          <p:nvPr/>
        </p:nvSpPr>
        <p:spPr>
          <a:xfrm>
            <a:off x="7341180" y="4767304"/>
            <a:ext cx="1821095" cy="395810"/>
          </a:xfrm>
          <a:custGeom>
            <a:avLst/>
            <a:gdLst/>
            <a:ahLst/>
            <a:cxnLst/>
            <a:rect l="0" t="0" r="0" b="0"/>
            <a:pathLst>
              <a:path w="145484" h="18819" extrusionOk="0">
                <a:moveTo>
                  <a:pt x="145484" y="0"/>
                </a:moveTo>
                <a:lnTo>
                  <a:pt x="145484" y="18819"/>
                </a:lnTo>
                <a:lnTo>
                  <a:pt x="0" y="18819"/>
                </a:lnTo>
                <a:close/>
              </a:path>
            </a:pathLst>
          </a:custGeom>
          <a:solidFill>
            <a:srgbClr val="00AE9D">
              <a:alpha val="83460"/>
            </a:srgbClr>
          </a:solidFill>
          <a:ln>
            <a:noFill/>
          </a:ln>
        </p:spPr>
      </p:sp>
      <p:sp>
        <p:nvSpPr>
          <p:cNvPr id="81" name="Shape 81"/>
          <p:cNvSpPr/>
          <p:nvPr/>
        </p:nvSpPr>
        <p:spPr>
          <a:xfrm>
            <a:off x="8340717" y="4204075"/>
            <a:ext cx="818444" cy="959060"/>
          </a:xfrm>
          <a:custGeom>
            <a:avLst/>
            <a:gdLst/>
            <a:ahLst/>
            <a:cxnLst/>
            <a:rect l="0" t="0" r="0" b="0"/>
            <a:pathLst>
              <a:path w="65384" h="45599" extrusionOk="0">
                <a:moveTo>
                  <a:pt x="65384" y="27022"/>
                </a:moveTo>
                <a:lnTo>
                  <a:pt x="65384" y="0"/>
                </a:lnTo>
                <a:lnTo>
                  <a:pt x="0" y="45599"/>
                </a:lnTo>
                <a:close/>
              </a:path>
            </a:pathLst>
          </a:custGeom>
          <a:solidFill>
            <a:srgbClr val="ABE33F">
              <a:alpha val="81150"/>
            </a:srgbClr>
          </a:solidFill>
          <a:ln>
            <a:noFill/>
          </a:ln>
        </p:spPr>
      </p:sp>
      <p:sp>
        <p:nvSpPr>
          <p:cNvPr id="82" name="Shape 82"/>
          <p:cNvSpPr/>
          <p:nvPr/>
        </p:nvSpPr>
        <p:spPr>
          <a:xfrm>
            <a:off x="1559025" y="-6025"/>
            <a:ext cx="4116775" cy="944875"/>
          </a:xfrm>
          <a:custGeom>
            <a:avLst/>
            <a:gdLst/>
            <a:ahLst/>
            <a:cxnLst/>
            <a:rect l="0" t="0" r="0" b="0"/>
            <a:pathLst>
              <a:path w="164671" h="37795" extrusionOk="0">
                <a:moveTo>
                  <a:pt x="0" y="241"/>
                </a:moveTo>
                <a:lnTo>
                  <a:pt x="132407" y="37795"/>
                </a:lnTo>
                <a:lnTo>
                  <a:pt x="164671" y="0"/>
                </a:lnTo>
                <a:lnTo>
                  <a:pt x="160329" y="241"/>
                </a:lnTo>
                <a:close/>
              </a:path>
            </a:pathLst>
          </a:custGeom>
          <a:solidFill>
            <a:srgbClr val="00AE9D">
              <a:alpha val="83460"/>
            </a:srgbClr>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body" idx="1"/>
          </p:nvPr>
        </p:nvSpPr>
        <p:spPr>
          <a:xfrm>
            <a:off x="886650" y="1598408"/>
            <a:ext cx="7370699" cy="3327299"/>
          </a:xfrm>
          <a:prstGeom prst="rect">
            <a:avLst/>
          </a:prstGeom>
          <a:noFill/>
          <a:ln>
            <a:noFill/>
          </a:ln>
        </p:spPr>
        <p:txBody>
          <a:bodyPr lIns="91425" tIns="91425" rIns="91425" bIns="91425" anchor="t" anchorCtr="0"/>
          <a:lstStyle>
            <a:lvl1pPr lvl="0">
              <a:spcBef>
                <a:spcPts val="600"/>
              </a:spcBef>
              <a:buClr>
                <a:srgbClr val="ABE33F"/>
              </a:buClr>
              <a:buSzPct val="100000"/>
              <a:buFont typeface="Karla"/>
              <a:buChar char="🔸"/>
              <a:defRPr sz="2400">
                <a:solidFill>
                  <a:srgbClr val="004C52"/>
                </a:solidFill>
                <a:latin typeface="Karla"/>
                <a:ea typeface="Karla"/>
                <a:cs typeface="Karla"/>
                <a:sym typeface="Karla"/>
              </a:defRPr>
            </a:lvl1pPr>
            <a:lvl2pPr lvl="1">
              <a:spcBef>
                <a:spcPts val="480"/>
              </a:spcBef>
              <a:buClr>
                <a:srgbClr val="ABE33F"/>
              </a:buClr>
              <a:buSzPct val="100000"/>
              <a:buFont typeface="Karla"/>
              <a:buChar char="🔸"/>
              <a:defRPr sz="2400">
                <a:solidFill>
                  <a:srgbClr val="004C52"/>
                </a:solidFill>
                <a:latin typeface="Karla"/>
                <a:ea typeface="Karla"/>
                <a:cs typeface="Karla"/>
                <a:sym typeface="Karla"/>
              </a:defRPr>
            </a:lvl2pPr>
            <a:lvl3pPr lvl="2">
              <a:spcBef>
                <a:spcPts val="480"/>
              </a:spcBef>
              <a:buClr>
                <a:srgbClr val="ABE33F"/>
              </a:buClr>
              <a:buSzPct val="100000"/>
              <a:buFont typeface="Karla"/>
              <a:buChar char="◇"/>
              <a:defRPr sz="2400">
                <a:solidFill>
                  <a:srgbClr val="004C52"/>
                </a:solidFill>
                <a:latin typeface="Karla"/>
                <a:ea typeface="Karla"/>
                <a:cs typeface="Karla"/>
                <a:sym typeface="Karla"/>
              </a:defRPr>
            </a:lvl3pPr>
            <a:lvl4pPr lvl="3">
              <a:spcBef>
                <a:spcPts val="360"/>
              </a:spcBef>
              <a:buClr>
                <a:srgbClr val="004C52"/>
              </a:buClr>
              <a:buSzPct val="100000"/>
              <a:buFont typeface="Karla"/>
              <a:defRPr sz="2400">
                <a:solidFill>
                  <a:srgbClr val="004C52"/>
                </a:solidFill>
                <a:latin typeface="Karla"/>
                <a:ea typeface="Karla"/>
                <a:cs typeface="Karla"/>
                <a:sym typeface="Karla"/>
              </a:defRPr>
            </a:lvl4pPr>
            <a:lvl5pPr lvl="4">
              <a:spcBef>
                <a:spcPts val="360"/>
              </a:spcBef>
              <a:buClr>
                <a:srgbClr val="004C52"/>
              </a:buClr>
              <a:buSzPct val="100000"/>
              <a:buFont typeface="Karla"/>
              <a:defRPr sz="2400">
                <a:solidFill>
                  <a:srgbClr val="004C52"/>
                </a:solidFill>
                <a:latin typeface="Karla"/>
                <a:ea typeface="Karla"/>
                <a:cs typeface="Karla"/>
                <a:sym typeface="Karla"/>
              </a:defRPr>
            </a:lvl5pPr>
            <a:lvl6pPr lvl="5">
              <a:spcBef>
                <a:spcPts val="360"/>
              </a:spcBef>
              <a:buClr>
                <a:srgbClr val="004C52"/>
              </a:buClr>
              <a:buSzPct val="100000"/>
              <a:buFont typeface="Karla"/>
              <a:defRPr sz="2400">
                <a:solidFill>
                  <a:srgbClr val="004C52"/>
                </a:solidFill>
                <a:latin typeface="Karla"/>
                <a:ea typeface="Karla"/>
                <a:cs typeface="Karla"/>
                <a:sym typeface="Karla"/>
              </a:defRPr>
            </a:lvl6pPr>
            <a:lvl7pPr lvl="6">
              <a:spcBef>
                <a:spcPts val="360"/>
              </a:spcBef>
              <a:buClr>
                <a:srgbClr val="004C52"/>
              </a:buClr>
              <a:buSzPct val="100000"/>
              <a:buFont typeface="Karla"/>
              <a:defRPr sz="2400">
                <a:solidFill>
                  <a:srgbClr val="004C52"/>
                </a:solidFill>
                <a:latin typeface="Karla"/>
                <a:ea typeface="Karla"/>
                <a:cs typeface="Karla"/>
                <a:sym typeface="Karla"/>
              </a:defRPr>
            </a:lvl7pPr>
            <a:lvl8pPr lvl="7">
              <a:spcBef>
                <a:spcPts val="360"/>
              </a:spcBef>
              <a:buClr>
                <a:srgbClr val="004C52"/>
              </a:buClr>
              <a:buSzPct val="100000"/>
              <a:buFont typeface="Karla"/>
              <a:defRPr sz="2400">
                <a:solidFill>
                  <a:srgbClr val="004C52"/>
                </a:solidFill>
                <a:latin typeface="Karla"/>
                <a:ea typeface="Karla"/>
                <a:cs typeface="Karla"/>
                <a:sym typeface="Karla"/>
              </a:defRPr>
            </a:lvl8pPr>
            <a:lvl9pPr lvl="8">
              <a:spcBef>
                <a:spcPts val="360"/>
              </a:spcBef>
              <a:buClr>
                <a:srgbClr val="004C52"/>
              </a:buClr>
              <a:buSzPct val="100000"/>
              <a:buFont typeface="Karla"/>
              <a:defRPr sz="2400">
                <a:solidFill>
                  <a:srgbClr val="004C52"/>
                </a:solidFill>
                <a:latin typeface="Karla"/>
                <a:ea typeface="Karla"/>
                <a:cs typeface="Karla"/>
                <a:sym typeface="Karla"/>
              </a:defRPr>
            </a:lvl9pPr>
          </a:lstStyle>
          <a:p>
            <a:endParaRPr/>
          </a:p>
        </p:txBody>
      </p:sp>
      <p:sp>
        <p:nvSpPr>
          <p:cNvPr id="7" name="Shape 7"/>
          <p:cNvSpPr txBox="1">
            <a:spLocks noGrp="1"/>
          </p:cNvSpPr>
          <p:nvPr>
            <p:ph type="title"/>
          </p:nvPr>
        </p:nvSpPr>
        <p:spPr>
          <a:xfrm>
            <a:off x="886650" y="398400"/>
            <a:ext cx="7370699" cy="857400"/>
          </a:xfrm>
          <a:prstGeom prst="rect">
            <a:avLst/>
          </a:prstGeom>
          <a:noFill/>
          <a:ln>
            <a:noFill/>
          </a:ln>
        </p:spPr>
        <p:txBody>
          <a:bodyPr lIns="91425" tIns="91425" rIns="91425" bIns="91425" anchor="t" anchorCtr="0"/>
          <a:lstStyle>
            <a:lvl1pPr lvl="0">
              <a:spcBef>
                <a:spcPts val="0"/>
              </a:spcBef>
              <a:buClr>
                <a:srgbClr val="FFFFFF"/>
              </a:buClr>
              <a:buSzPct val="100000"/>
              <a:buFont typeface="Raleway"/>
              <a:buNone/>
              <a:defRPr sz="2400" b="1">
                <a:solidFill>
                  <a:srgbClr val="FFFFFF"/>
                </a:solidFill>
                <a:latin typeface="Raleway"/>
                <a:ea typeface="Raleway"/>
                <a:cs typeface="Raleway"/>
                <a:sym typeface="Raleway"/>
              </a:defRPr>
            </a:lvl1pPr>
            <a:lvl2pPr lvl="1">
              <a:spcBef>
                <a:spcPts val="0"/>
              </a:spcBef>
              <a:buClr>
                <a:srgbClr val="FFFFFF"/>
              </a:buClr>
              <a:buSzPct val="100000"/>
              <a:buFont typeface="Raleway"/>
              <a:buNone/>
              <a:defRPr sz="2400" b="1">
                <a:solidFill>
                  <a:srgbClr val="FFFFFF"/>
                </a:solidFill>
                <a:latin typeface="Raleway"/>
                <a:ea typeface="Raleway"/>
                <a:cs typeface="Raleway"/>
                <a:sym typeface="Raleway"/>
              </a:defRPr>
            </a:lvl2pPr>
            <a:lvl3pPr lvl="2">
              <a:spcBef>
                <a:spcPts val="0"/>
              </a:spcBef>
              <a:buClr>
                <a:srgbClr val="FFFFFF"/>
              </a:buClr>
              <a:buSzPct val="100000"/>
              <a:buFont typeface="Raleway"/>
              <a:buNone/>
              <a:defRPr sz="2400" b="1">
                <a:solidFill>
                  <a:srgbClr val="FFFFFF"/>
                </a:solidFill>
                <a:latin typeface="Raleway"/>
                <a:ea typeface="Raleway"/>
                <a:cs typeface="Raleway"/>
                <a:sym typeface="Raleway"/>
              </a:defRPr>
            </a:lvl3pPr>
            <a:lvl4pPr lvl="3">
              <a:spcBef>
                <a:spcPts val="0"/>
              </a:spcBef>
              <a:buClr>
                <a:srgbClr val="FFFFFF"/>
              </a:buClr>
              <a:buSzPct val="100000"/>
              <a:buFont typeface="Raleway"/>
              <a:buNone/>
              <a:defRPr sz="2400" b="1">
                <a:solidFill>
                  <a:srgbClr val="FFFFFF"/>
                </a:solidFill>
                <a:latin typeface="Raleway"/>
                <a:ea typeface="Raleway"/>
                <a:cs typeface="Raleway"/>
                <a:sym typeface="Raleway"/>
              </a:defRPr>
            </a:lvl4pPr>
            <a:lvl5pPr lvl="4">
              <a:spcBef>
                <a:spcPts val="0"/>
              </a:spcBef>
              <a:buClr>
                <a:srgbClr val="FFFFFF"/>
              </a:buClr>
              <a:buSzPct val="100000"/>
              <a:buFont typeface="Raleway"/>
              <a:buNone/>
              <a:defRPr sz="2400" b="1">
                <a:solidFill>
                  <a:srgbClr val="FFFFFF"/>
                </a:solidFill>
                <a:latin typeface="Raleway"/>
                <a:ea typeface="Raleway"/>
                <a:cs typeface="Raleway"/>
                <a:sym typeface="Raleway"/>
              </a:defRPr>
            </a:lvl5pPr>
            <a:lvl6pPr lvl="5">
              <a:spcBef>
                <a:spcPts val="0"/>
              </a:spcBef>
              <a:buClr>
                <a:srgbClr val="FFFFFF"/>
              </a:buClr>
              <a:buSzPct val="100000"/>
              <a:buFont typeface="Raleway"/>
              <a:buNone/>
              <a:defRPr sz="2400" b="1">
                <a:solidFill>
                  <a:srgbClr val="FFFFFF"/>
                </a:solidFill>
                <a:latin typeface="Raleway"/>
                <a:ea typeface="Raleway"/>
                <a:cs typeface="Raleway"/>
                <a:sym typeface="Raleway"/>
              </a:defRPr>
            </a:lvl6pPr>
            <a:lvl7pPr lvl="6">
              <a:spcBef>
                <a:spcPts val="0"/>
              </a:spcBef>
              <a:buClr>
                <a:srgbClr val="FFFFFF"/>
              </a:buClr>
              <a:buSzPct val="100000"/>
              <a:buFont typeface="Raleway"/>
              <a:buNone/>
              <a:defRPr sz="2400" b="1">
                <a:solidFill>
                  <a:srgbClr val="FFFFFF"/>
                </a:solidFill>
                <a:latin typeface="Raleway"/>
                <a:ea typeface="Raleway"/>
                <a:cs typeface="Raleway"/>
                <a:sym typeface="Raleway"/>
              </a:defRPr>
            </a:lvl7pPr>
            <a:lvl8pPr lvl="7">
              <a:spcBef>
                <a:spcPts val="0"/>
              </a:spcBef>
              <a:buClr>
                <a:srgbClr val="FFFFFF"/>
              </a:buClr>
              <a:buSzPct val="100000"/>
              <a:buFont typeface="Raleway"/>
              <a:buNone/>
              <a:defRPr sz="2400" b="1">
                <a:solidFill>
                  <a:srgbClr val="FFFFFF"/>
                </a:solidFill>
                <a:latin typeface="Raleway"/>
                <a:ea typeface="Raleway"/>
                <a:cs typeface="Raleway"/>
                <a:sym typeface="Raleway"/>
              </a:defRPr>
            </a:lvl8pPr>
            <a:lvl9pPr lvl="8">
              <a:spcBef>
                <a:spcPts val="0"/>
              </a:spcBef>
              <a:buClr>
                <a:srgbClr val="FFFFFF"/>
              </a:buClr>
              <a:buSzPct val="100000"/>
              <a:buFont typeface="Raleway"/>
              <a:buNone/>
              <a:defRPr sz="2400" b="1">
                <a:solidFill>
                  <a:srgbClr val="FFFFFF"/>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promo.na.leagueoflegends.com/en/nacc-2015/"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www.rmueagles.com/sport/0/147.php"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22.jp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7.jp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60.jpg"/><Relationship Id="rId4" Type="http://schemas.openxmlformats.org/officeDocument/2006/relationships/hyperlink" Target="http://youtube.com/v/s6PEecNY0Sc"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hyperlink" Target="http://www.gameinformer.com/b/news/archive/2015/11/13/2016-video-game-release-schedule.aspx"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openxmlformats.org/officeDocument/2006/relationships/image" Target="../media/image82.png"/><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5.xml"/><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hyperlink" Target="http://geekandsundry.com/shows/tabletop/" TargetMode="External"/><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image" Target="../media/image91.png"/><Relationship Id="rId4" Type="http://schemas.openxmlformats.org/officeDocument/2006/relationships/image" Target="../media/image90.png"/></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7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hyperlink" Target="http://dnd.wizards.com/articles/features/basicrules" TargetMode="External"/><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104.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ctrTitle"/>
          </p:nvPr>
        </p:nvSpPr>
        <p:spPr>
          <a:xfrm>
            <a:off x="409424" y="1991825"/>
            <a:ext cx="8100900" cy="1159800"/>
          </a:xfrm>
          <a:prstGeom prst="rect">
            <a:avLst/>
          </a:prstGeom>
        </p:spPr>
        <p:txBody>
          <a:bodyPr lIns="91425" tIns="91425" rIns="91425" bIns="91425" anchor="ctr" anchorCtr="0">
            <a:noAutofit/>
          </a:bodyPr>
          <a:lstStyle/>
          <a:p>
            <a:pPr lvl="0">
              <a:spcBef>
                <a:spcPts val="0"/>
              </a:spcBef>
              <a:buNone/>
            </a:pPr>
            <a:r>
              <a:rPr lang="en"/>
              <a:t>Hands-on with </a:t>
            </a:r>
          </a:p>
          <a:p>
            <a:pPr lvl="0">
              <a:spcBef>
                <a:spcPts val="0"/>
              </a:spcBef>
              <a:buNone/>
            </a:pPr>
            <a:r>
              <a:rPr lang="en"/>
              <a:t>Gaming &amp; Geek Culture</a:t>
            </a:r>
          </a:p>
        </p:txBody>
      </p:sp>
      <p:sp>
        <p:nvSpPr>
          <p:cNvPr id="88" name="Shape 88"/>
          <p:cNvSpPr txBox="1"/>
          <p:nvPr/>
        </p:nvSpPr>
        <p:spPr>
          <a:xfrm>
            <a:off x="68250" y="4718225"/>
            <a:ext cx="5566200" cy="327900"/>
          </a:xfrm>
          <a:prstGeom prst="rect">
            <a:avLst/>
          </a:prstGeom>
          <a:noFill/>
          <a:ln>
            <a:noFill/>
          </a:ln>
        </p:spPr>
        <p:txBody>
          <a:bodyPr lIns="91425" tIns="91425" rIns="91425" bIns="91425" anchor="t" anchorCtr="0">
            <a:noAutofit/>
          </a:bodyPr>
          <a:lstStyle/>
          <a:p>
            <a:pPr lvl="0">
              <a:spcBef>
                <a:spcPts val="0"/>
              </a:spcBef>
              <a:buNone/>
            </a:pPr>
            <a:r>
              <a:rPr lang="en" sz="1800">
                <a:solidFill>
                  <a:srgbClr val="FFFFFF"/>
                </a:solidFill>
              </a:rPr>
              <a:t>NJLA Pre-conference 2016</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Less Feasible Gaming Styles</a:t>
            </a:r>
          </a:p>
        </p:txBody>
      </p:sp>
      <p:sp>
        <p:nvSpPr>
          <p:cNvPr id="164" name="Shape 164"/>
          <p:cNvSpPr txBox="1">
            <a:spLocks noGrp="1"/>
          </p:cNvSpPr>
          <p:nvPr>
            <p:ph type="body" idx="1"/>
          </p:nvPr>
        </p:nvSpPr>
        <p:spPr>
          <a:xfrm>
            <a:off x="886650" y="1598408"/>
            <a:ext cx="7370700" cy="3327300"/>
          </a:xfrm>
          <a:prstGeom prst="rect">
            <a:avLst/>
          </a:prstGeom>
        </p:spPr>
        <p:txBody>
          <a:bodyPr lIns="91425" tIns="91425" rIns="91425" bIns="91425" anchor="t" anchorCtr="0">
            <a:noAutofit/>
          </a:bodyPr>
          <a:lstStyle/>
          <a:p>
            <a:pPr marL="457200" lvl="0" indent="-228600" rtl="0">
              <a:spcBef>
                <a:spcPts val="0"/>
              </a:spcBef>
            </a:pPr>
            <a:r>
              <a:rPr lang="en"/>
              <a:t>Miniature war gaming</a:t>
            </a:r>
          </a:p>
          <a:p>
            <a:pPr marL="457200" lvl="0" indent="-228600" rtl="0">
              <a:spcBef>
                <a:spcPts val="0"/>
              </a:spcBef>
            </a:pPr>
            <a:r>
              <a:rPr lang="en"/>
              <a:t>Collectible card games</a:t>
            </a:r>
          </a:p>
          <a:p>
            <a:pPr marL="0" lvl="0" indent="0" rtl="0">
              <a:spcBef>
                <a:spcPts val="0"/>
              </a:spcBef>
              <a:buNone/>
            </a:pPr>
            <a:endParaRPr sz="2000"/>
          </a:p>
          <a:p>
            <a:pPr marL="0" lvl="0" indent="0">
              <a:spcBef>
                <a:spcPts val="0"/>
              </a:spcBef>
              <a:buNone/>
            </a:pPr>
            <a:r>
              <a:rPr lang="en" sz="2000"/>
              <a:t>For these types of gaming, you can provide the </a:t>
            </a:r>
            <a:r>
              <a:rPr lang="en" sz="2000" b="1"/>
              <a:t>space</a:t>
            </a:r>
            <a:r>
              <a:rPr lang="en" sz="2000"/>
              <a:t>, but they involve players spending lots of their own money to collect cards or pieces that make their decks or armies stronger. Purchasing for a library may be cost-prohibitive, and there are many barriers to entry for new players.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ctrTitle" idx="4294967295"/>
          </p:nvPr>
        </p:nvSpPr>
        <p:spPr>
          <a:xfrm>
            <a:off x="477675" y="1577050"/>
            <a:ext cx="8169300" cy="1170900"/>
          </a:xfrm>
          <a:prstGeom prst="rect">
            <a:avLst/>
          </a:prstGeom>
        </p:spPr>
        <p:txBody>
          <a:bodyPr lIns="91425" tIns="91425" rIns="91425" bIns="91425" anchor="t" anchorCtr="0">
            <a:noAutofit/>
          </a:bodyPr>
          <a:lstStyle/>
          <a:p>
            <a:pPr lvl="0" algn="ctr" rtl="0">
              <a:spcBef>
                <a:spcPts val="0"/>
              </a:spcBef>
              <a:buNone/>
            </a:pPr>
            <a:r>
              <a:rPr lang="en" sz="7000">
                <a:solidFill>
                  <a:srgbClr val="00AE9D"/>
                </a:solidFill>
              </a:rPr>
              <a:t>Gamer Lingo</a:t>
            </a:r>
          </a:p>
          <a:p>
            <a:pPr lvl="0" algn="ctr" rtl="0">
              <a:spcBef>
                <a:spcPts val="0"/>
              </a:spcBef>
              <a:buNone/>
            </a:pPr>
            <a:r>
              <a:rPr lang="en" sz="3600">
                <a:solidFill>
                  <a:srgbClr val="00AE9D"/>
                </a:solidFill>
              </a:rPr>
              <a:t>so you can at least know what everyone’s talking about!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Gamer Terms</a:t>
            </a:r>
          </a:p>
        </p:txBody>
      </p:sp>
      <p:sp>
        <p:nvSpPr>
          <p:cNvPr id="175" name="Shape 175"/>
          <p:cNvSpPr txBox="1">
            <a:spLocks noGrp="1"/>
          </p:cNvSpPr>
          <p:nvPr>
            <p:ph type="body" idx="1"/>
          </p:nvPr>
        </p:nvSpPr>
        <p:spPr>
          <a:xfrm>
            <a:off x="886650" y="1446008"/>
            <a:ext cx="7370700" cy="3327300"/>
          </a:xfrm>
          <a:prstGeom prst="rect">
            <a:avLst/>
          </a:prstGeom>
        </p:spPr>
        <p:txBody>
          <a:bodyPr lIns="91425" tIns="91425" rIns="91425" bIns="91425" anchor="t" anchorCtr="0">
            <a:noAutofit/>
          </a:bodyPr>
          <a:lstStyle/>
          <a:p>
            <a:pPr marL="457200" lvl="0" indent="-342900" rtl="0">
              <a:spcBef>
                <a:spcPts val="0"/>
              </a:spcBef>
              <a:spcAft>
                <a:spcPts val="1000"/>
              </a:spcAft>
              <a:buSzPct val="100000"/>
            </a:pPr>
            <a:r>
              <a:rPr lang="en" sz="1800" b="1"/>
              <a:t>Triple-AAA</a:t>
            </a:r>
            <a:r>
              <a:rPr lang="en" sz="1800"/>
              <a:t>: A universally well-rated game with lots of money and studio support behind it. A major release. </a:t>
            </a:r>
          </a:p>
          <a:p>
            <a:pPr marL="457200" lvl="0" indent="-342900" rtl="0">
              <a:spcBef>
                <a:spcPts val="0"/>
              </a:spcBef>
              <a:spcAft>
                <a:spcPts val="1000"/>
              </a:spcAft>
              <a:buSzPct val="100000"/>
            </a:pPr>
            <a:r>
              <a:rPr lang="en" sz="1800" b="1"/>
              <a:t>Guild/Clan</a:t>
            </a:r>
            <a:r>
              <a:rPr lang="en" sz="1800"/>
              <a:t>: An organized group of players who often tackle a game’s content together. </a:t>
            </a:r>
          </a:p>
          <a:p>
            <a:pPr marL="457200" lvl="0" indent="-342900" rtl="0">
              <a:spcBef>
                <a:spcPts val="0"/>
              </a:spcBef>
              <a:spcAft>
                <a:spcPts val="1000"/>
              </a:spcAft>
              <a:buSzPct val="100000"/>
            </a:pPr>
            <a:r>
              <a:rPr lang="en" sz="1800" b="1"/>
              <a:t>Camping</a:t>
            </a:r>
            <a:r>
              <a:rPr lang="en" sz="1800"/>
              <a:t>: Hanging out in one place to repeatedly kill people. Rude. (Frequently: Camping a spawn point, the location where players come back to life after dying.)</a:t>
            </a:r>
          </a:p>
          <a:p>
            <a:pPr marL="457200" lvl="0" indent="-342900" rtl="0">
              <a:spcBef>
                <a:spcPts val="0"/>
              </a:spcBef>
              <a:spcAft>
                <a:spcPts val="1000"/>
              </a:spcAft>
              <a:buSzPct val="100000"/>
            </a:pPr>
            <a:r>
              <a:rPr lang="en" sz="1800" b="1"/>
              <a:t>Tanking, Healing, DPS</a:t>
            </a:r>
            <a:r>
              <a:rPr lang="en" sz="1800"/>
              <a:t>: The trinity of core game character roles. Tanks absorb damage and protect other players, healers heal, and DPS characters do damage. (Damage Per Second)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Gamer Terms, cont.</a:t>
            </a:r>
          </a:p>
        </p:txBody>
      </p:sp>
      <p:sp>
        <p:nvSpPr>
          <p:cNvPr id="181" name="Shape 181"/>
          <p:cNvSpPr txBox="1">
            <a:spLocks noGrp="1"/>
          </p:cNvSpPr>
          <p:nvPr>
            <p:ph type="body" idx="1"/>
          </p:nvPr>
        </p:nvSpPr>
        <p:spPr>
          <a:xfrm>
            <a:off x="810450" y="1446008"/>
            <a:ext cx="7370700" cy="3327300"/>
          </a:xfrm>
          <a:prstGeom prst="rect">
            <a:avLst/>
          </a:prstGeom>
        </p:spPr>
        <p:txBody>
          <a:bodyPr lIns="91425" tIns="91425" rIns="91425" bIns="91425" anchor="t" anchorCtr="0">
            <a:noAutofit/>
          </a:bodyPr>
          <a:lstStyle/>
          <a:p>
            <a:pPr marL="457200" lvl="0" indent="-355600" rtl="0">
              <a:spcBef>
                <a:spcPts val="0"/>
              </a:spcBef>
              <a:spcAft>
                <a:spcPts val="1000"/>
              </a:spcAft>
              <a:buSzPct val="100000"/>
            </a:pPr>
            <a:r>
              <a:rPr lang="en" sz="2000" b="1"/>
              <a:t>Spamming</a:t>
            </a:r>
            <a:r>
              <a:rPr lang="en" sz="2000"/>
              <a:t>: Using the same move over and over again. Also, someone in a shooter who leaves their finger on the trigger the entire time. Annoying.</a:t>
            </a:r>
          </a:p>
          <a:p>
            <a:pPr marL="457200" lvl="0" indent="-355600" rtl="0">
              <a:spcBef>
                <a:spcPts val="0"/>
              </a:spcBef>
              <a:spcAft>
                <a:spcPts val="1000"/>
              </a:spcAft>
              <a:buSzPct val="100000"/>
            </a:pPr>
            <a:r>
              <a:rPr lang="en" sz="2000" b="1"/>
              <a:t>Lag</a:t>
            </a:r>
            <a:r>
              <a:rPr lang="en" sz="2000"/>
              <a:t>: When players experience a delay between executing an action and the result happening in-game. In online gaming, caused by poor internet connection.</a:t>
            </a:r>
          </a:p>
          <a:p>
            <a:pPr marL="457200" lvl="0" indent="-355600" rtl="0">
              <a:spcBef>
                <a:spcPts val="0"/>
              </a:spcBef>
              <a:spcAft>
                <a:spcPts val="1000"/>
              </a:spcAft>
              <a:buSzPct val="100000"/>
            </a:pPr>
            <a:r>
              <a:rPr lang="en" sz="2000" b="1"/>
              <a:t>Nerf</a:t>
            </a:r>
            <a:r>
              <a:rPr lang="en" sz="2000"/>
              <a:t>: When the developers of a game decide a charcter or feature is too powerful, they tweak it to bring it into balance with the rest of the game.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Gamer Terms: Acronymns</a:t>
            </a:r>
          </a:p>
        </p:txBody>
      </p:sp>
      <p:sp>
        <p:nvSpPr>
          <p:cNvPr id="187" name="Shape 187"/>
          <p:cNvSpPr txBox="1">
            <a:spLocks noGrp="1"/>
          </p:cNvSpPr>
          <p:nvPr>
            <p:ph type="body" idx="1"/>
          </p:nvPr>
        </p:nvSpPr>
        <p:spPr>
          <a:xfrm>
            <a:off x="886650" y="1522208"/>
            <a:ext cx="7370700" cy="3327300"/>
          </a:xfrm>
          <a:prstGeom prst="rect">
            <a:avLst/>
          </a:prstGeom>
        </p:spPr>
        <p:txBody>
          <a:bodyPr lIns="91425" tIns="91425" rIns="91425" bIns="91425" anchor="t" anchorCtr="0">
            <a:noAutofit/>
          </a:bodyPr>
          <a:lstStyle/>
          <a:p>
            <a:pPr marL="457200" lvl="0" indent="-355600" rtl="0">
              <a:spcBef>
                <a:spcPts val="0"/>
              </a:spcBef>
              <a:spcAft>
                <a:spcPts val="1000"/>
              </a:spcAft>
              <a:buSzPct val="100000"/>
            </a:pPr>
            <a:r>
              <a:rPr lang="en" sz="2000" b="1"/>
              <a:t>FPS</a:t>
            </a:r>
            <a:r>
              <a:rPr lang="en" sz="2000"/>
              <a:t>: First-Person Shooter</a:t>
            </a:r>
          </a:p>
          <a:p>
            <a:pPr marL="457200" lvl="0" indent="-355600" rtl="0">
              <a:spcBef>
                <a:spcPts val="0"/>
              </a:spcBef>
              <a:spcAft>
                <a:spcPts val="1000"/>
              </a:spcAft>
              <a:buSzPct val="100000"/>
            </a:pPr>
            <a:r>
              <a:rPr lang="en" sz="2000" b="1"/>
              <a:t>RTS</a:t>
            </a:r>
            <a:r>
              <a:rPr lang="en" sz="2000"/>
              <a:t>: Real-Time Strategy</a:t>
            </a:r>
          </a:p>
          <a:p>
            <a:pPr marL="457200" lvl="0" indent="-355600" rtl="0">
              <a:spcBef>
                <a:spcPts val="0"/>
              </a:spcBef>
              <a:spcAft>
                <a:spcPts val="1000"/>
              </a:spcAft>
              <a:buSzPct val="100000"/>
            </a:pPr>
            <a:r>
              <a:rPr lang="en" sz="2000" b="1"/>
              <a:t>RPG</a:t>
            </a:r>
            <a:r>
              <a:rPr lang="en" sz="2000"/>
              <a:t>: Roleplaying Game. A core feature of the game is customizing and controlling a character of your own creation. Your decisions often affect the game’s outcome.</a:t>
            </a:r>
          </a:p>
          <a:p>
            <a:pPr marL="457200" lvl="0" indent="-355600" rtl="0">
              <a:spcBef>
                <a:spcPts val="0"/>
              </a:spcBef>
              <a:spcAft>
                <a:spcPts val="1000"/>
              </a:spcAft>
              <a:buSzPct val="100000"/>
            </a:pPr>
            <a:r>
              <a:rPr lang="en" sz="2000" b="1"/>
              <a:t>DLC</a:t>
            </a:r>
            <a:r>
              <a:rPr lang="en" sz="2000"/>
              <a:t>: Downloadable Content. Ranges from extra fluff to must-have content.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rtl="0">
              <a:spcBef>
                <a:spcPts val="0"/>
              </a:spcBef>
              <a:buNone/>
            </a:pPr>
            <a:r>
              <a:rPr lang="en"/>
              <a:t>Gamer Terms: Acronymns</a:t>
            </a:r>
          </a:p>
        </p:txBody>
      </p:sp>
      <p:sp>
        <p:nvSpPr>
          <p:cNvPr id="193" name="Shape 193"/>
          <p:cNvSpPr txBox="1">
            <a:spLocks noGrp="1"/>
          </p:cNvSpPr>
          <p:nvPr>
            <p:ph type="body" idx="1"/>
          </p:nvPr>
        </p:nvSpPr>
        <p:spPr>
          <a:xfrm>
            <a:off x="886650" y="1522208"/>
            <a:ext cx="7370700" cy="3327300"/>
          </a:xfrm>
          <a:prstGeom prst="rect">
            <a:avLst/>
          </a:prstGeom>
        </p:spPr>
        <p:txBody>
          <a:bodyPr lIns="91425" tIns="91425" rIns="91425" bIns="91425" anchor="t" anchorCtr="0">
            <a:noAutofit/>
          </a:bodyPr>
          <a:lstStyle/>
          <a:p>
            <a:pPr marL="457200" lvl="0" indent="-355600" rtl="0">
              <a:spcBef>
                <a:spcPts val="0"/>
              </a:spcBef>
              <a:spcAft>
                <a:spcPts val="1000"/>
              </a:spcAft>
              <a:buSzPct val="100000"/>
            </a:pPr>
            <a:r>
              <a:rPr lang="en" sz="2000" b="1"/>
              <a:t>XP</a:t>
            </a:r>
            <a:r>
              <a:rPr lang="en" sz="2000"/>
              <a:t>: Experience points. Used to improve a character’s power level or attributes. </a:t>
            </a:r>
          </a:p>
          <a:p>
            <a:pPr marL="457200" lvl="0" indent="-355600" rtl="0">
              <a:spcBef>
                <a:spcPts val="0"/>
              </a:spcBef>
              <a:spcAft>
                <a:spcPts val="1000"/>
              </a:spcAft>
              <a:buSzPct val="100000"/>
            </a:pPr>
            <a:r>
              <a:rPr lang="en" sz="2000" b="1"/>
              <a:t>HP</a:t>
            </a:r>
            <a:r>
              <a:rPr lang="en" sz="2000"/>
              <a:t>: Hit Points. How much life you have. When you run out of HP, you die. </a:t>
            </a:r>
          </a:p>
          <a:p>
            <a:pPr marL="457200" lvl="0" indent="-355600" rtl="0">
              <a:spcBef>
                <a:spcPts val="0"/>
              </a:spcBef>
              <a:spcAft>
                <a:spcPts val="1000"/>
              </a:spcAft>
              <a:buSzPct val="100000"/>
            </a:pPr>
            <a:r>
              <a:rPr lang="en" sz="2000" b="1"/>
              <a:t>PvP</a:t>
            </a:r>
            <a:r>
              <a:rPr lang="en" sz="2000"/>
              <a:t>: Player vs. Player</a:t>
            </a:r>
          </a:p>
          <a:p>
            <a:pPr marL="457200" lvl="0" indent="-355600" rtl="0">
              <a:spcBef>
                <a:spcPts val="0"/>
              </a:spcBef>
              <a:spcAft>
                <a:spcPts val="1000"/>
              </a:spcAft>
              <a:buSzPct val="100000"/>
            </a:pPr>
            <a:r>
              <a:rPr lang="en" sz="2000" b="1"/>
              <a:t>PvE</a:t>
            </a:r>
            <a:r>
              <a:rPr lang="en" sz="2000"/>
              <a:t>: Player vs. Environment</a:t>
            </a:r>
          </a:p>
          <a:p>
            <a:pPr marL="457200" lvl="0" indent="-355600" rtl="0">
              <a:spcBef>
                <a:spcPts val="0"/>
              </a:spcBef>
              <a:spcAft>
                <a:spcPts val="1000"/>
              </a:spcAft>
              <a:buSzPct val="100000"/>
            </a:pPr>
            <a:r>
              <a:rPr lang="en" sz="2000" b="1"/>
              <a:t>NPC</a:t>
            </a:r>
            <a:r>
              <a:rPr lang="en" sz="2000"/>
              <a:t>: Non-Player Character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ctrTitle" idx="4294967295"/>
          </p:nvPr>
        </p:nvSpPr>
        <p:spPr>
          <a:xfrm>
            <a:off x="2745550" y="1119850"/>
            <a:ext cx="5414100" cy="3581700"/>
          </a:xfrm>
          <a:prstGeom prst="rect">
            <a:avLst/>
          </a:prstGeom>
        </p:spPr>
        <p:txBody>
          <a:bodyPr lIns="91425" tIns="91425" rIns="91425" bIns="91425" anchor="t" anchorCtr="0">
            <a:noAutofit/>
          </a:bodyPr>
          <a:lstStyle/>
          <a:p>
            <a:pPr lvl="0" algn="ctr">
              <a:spcBef>
                <a:spcPts val="0"/>
              </a:spcBef>
              <a:buNone/>
            </a:pPr>
            <a:r>
              <a:rPr lang="en" sz="6000">
                <a:solidFill>
                  <a:srgbClr val="00AE9D"/>
                </a:solidFill>
              </a:rPr>
              <a:t>Programming When You Don’t Got Gamer Game</a:t>
            </a:r>
          </a:p>
        </p:txBody>
      </p:sp>
      <p:sp>
        <p:nvSpPr>
          <p:cNvPr id="199" name="Shape 199"/>
          <p:cNvSpPr/>
          <p:nvPr/>
        </p:nvSpPr>
        <p:spPr>
          <a:xfrm>
            <a:off x="1791224" y="2404999"/>
            <a:ext cx="1189970" cy="1077239"/>
          </a:xfrm>
          <a:custGeom>
            <a:avLst/>
            <a:gdLst/>
            <a:ahLst/>
            <a:cxnLst/>
            <a:rect l="0" t="0" r="0" b="0"/>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ABE33F"/>
          </a:solidFill>
          <a:ln>
            <a:noFill/>
          </a:ln>
        </p:spPr>
        <p:txBody>
          <a:bodyPr lIns="91425" tIns="91425" rIns="91425" bIns="91425" anchor="ctr" anchorCtr="0">
            <a:noAutofit/>
          </a:bodyPr>
          <a:lstStyle/>
          <a:p>
            <a:pPr lvl="0">
              <a:spcBef>
                <a:spcPts val="0"/>
              </a:spcBef>
              <a:buNone/>
            </a:pPr>
            <a:endParaRPr/>
          </a:p>
        </p:txBody>
      </p:sp>
      <p:sp>
        <p:nvSpPr>
          <p:cNvPr id="200" name="Shape 200"/>
          <p:cNvSpPr/>
          <p:nvPr/>
        </p:nvSpPr>
        <p:spPr>
          <a:xfrm rot="264">
            <a:off x="1322256" y="2219463"/>
            <a:ext cx="1047572" cy="1065748"/>
          </a:xfrm>
          <a:custGeom>
            <a:avLst/>
            <a:gdLst/>
            <a:ahLst/>
            <a:cxnLst/>
            <a:rect l="0" t="0" r="0" b="0"/>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00AE9D">
              <a:alpha val="83460"/>
            </a:srgbClr>
          </a:solidFill>
          <a:ln>
            <a:noFill/>
          </a:ln>
        </p:spPr>
        <p:txBody>
          <a:bodyPr lIns="91425" tIns="91425" rIns="91425" bIns="91425" anchor="ctr" anchorCtr="0">
            <a:noAutofit/>
          </a:bodyPr>
          <a:lstStyle/>
          <a:p>
            <a:pPr lvl="0">
              <a:spcBef>
                <a:spcPts val="0"/>
              </a:spcBef>
              <a:buNone/>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ctrTitle"/>
          </p:nvPr>
        </p:nvSpPr>
        <p:spPr>
          <a:xfrm>
            <a:off x="1815525" y="1888150"/>
            <a:ext cx="5513100" cy="1159799"/>
          </a:xfrm>
          <a:prstGeom prst="rect">
            <a:avLst/>
          </a:prstGeom>
        </p:spPr>
        <p:txBody>
          <a:bodyPr lIns="91425" tIns="91425" rIns="91425" bIns="91425" anchor="b" anchorCtr="0">
            <a:noAutofit/>
          </a:bodyPr>
          <a:lstStyle/>
          <a:p>
            <a:pPr lvl="0" rtl="0">
              <a:spcBef>
                <a:spcPts val="0"/>
              </a:spcBef>
              <a:buNone/>
            </a:pPr>
            <a:r>
              <a:rPr lang="en">
                <a:solidFill>
                  <a:srgbClr val="ABE33F"/>
                </a:solidFill>
              </a:rPr>
              <a:t>Gaming Tournaments</a:t>
            </a:r>
          </a:p>
        </p:txBody>
      </p:sp>
      <p:sp>
        <p:nvSpPr>
          <p:cNvPr id="206" name="Shape 206"/>
          <p:cNvSpPr txBox="1">
            <a:spLocks noGrp="1"/>
          </p:cNvSpPr>
          <p:nvPr>
            <p:ph type="subTitle" idx="1"/>
          </p:nvPr>
        </p:nvSpPr>
        <p:spPr>
          <a:xfrm>
            <a:off x="1815375" y="2916250"/>
            <a:ext cx="5513100" cy="784799"/>
          </a:xfrm>
          <a:prstGeom prst="rect">
            <a:avLst/>
          </a:prstGeom>
        </p:spPr>
        <p:txBody>
          <a:bodyPr lIns="91425" tIns="91425" rIns="91425" bIns="91425" anchor="t" anchorCtr="0">
            <a:noAutofit/>
          </a:bodyPr>
          <a:lstStyle/>
          <a:p>
            <a:pPr lvl="0" rtl="0">
              <a:spcBef>
                <a:spcPts val="0"/>
              </a:spcBef>
              <a:buNone/>
            </a:pPr>
            <a:r>
              <a:rPr lang="en" sz="2400">
                <a:solidFill>
                  <a:srgbClr val="F3F3F3"/>
                </a:solidFill>
              </a:rPr>
              <a:t>(get the teens to run ‘em!)</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lgn="ctr">
              <a:spcBef>
                <a:spcPts val="0"/>
              </a:spcBef>
              <a:buNone/>
            </a:pPr>
            <a:r>
              <a:rPr lang="en" sz="4800">
                <a:solidFill>
                  <a:srgbClr val="004C52"/>
                </a:solidFill>
              </a:rPr>
              <a:t>League of Legends</a:t>
            </a:r>
          </a:p>
        </p:txBody>
      </p:sp>
      <p:sp>
        <p:nvSpPr>
          <p:cNvPr id="212" name="Shape 212"/>
          <p:cNvSpPr txBox="1">
            <a:spLocks noGrp="1"/>
          </p:cNvSpPr>
          <p:nvPr>
            <p:ph type="body" idx="1"/>
          </p:nvPr>
        </p:nvSpPr>
        <p:spPr>
          <a:xfrm>
            <a:off x="886650" y="1391408"/>
            <a:ext cx="7370700" cy="3327300"/>
          </a:xfrm>
          <a:prstGeom prst="rect">
            <a:avLst/>
          </a:prstGeom>
        </p:spPr>
        <p:txBody>
          <a:bodyPr lIns="91425" tIns="91425" rIns="91425" bIns="91425" anchor="t" anchorCtr="0">
            <a:noAutofit/>
          </a:bodyPr>
          <a:lstStyle/>
          <a:p>
            <a:pPr marL="457200" lvl="0" indent="-228600" rtl="0">
              <a:spcBef>
                <a:spcPts val="0"/>
              </a:spcBef>
            </a:pPr>
            <a:r>
              <a:rPr lang="en"/>
              <a:t>World-wide popularity</a:t>
            </a:r>
          </a:p>
          <a:p>
            <a:pPr marL="457200" lvl="0" indent="-228600" rtl="0">
              <a:spcBef>
                <a:spcPts val="0"/>
              </a:spcBef>
            </a:pPr>
            <a:r>
              <a:rPr lang="en"/>
              <a:t>Pitch this as “teen professional development” and “college resume builder”</a:t>
            </a:r>
          </a:p>
          <a:p>
            <a:pPr marL="914400" lvl="1" indent="-336550" rtl="0">
              <a:spcBef>
                <a:spcPts val="0"/>
              </a:spcBef>
              <a:buSzPct val="100000"/>
            </a:pPr>
            <a:r>
              <a:rPr lang="en" sz="1700"/>
              <a:t>University esports team scholarships</a:t>
            </a:r>
          </a:p>
          <a:p>
            <a:pPr marL="1371600" lvl="2" indent="-336550" rtl="0">
              <a:spcBef>
                <a:spcPts val="0"/>
              </a:spcBef>
              <a:buSzPct val="100000"/>
            </a:pPr>
            <a:r>
              <a:rPr lang="en" sz="1700" u="sng">
                <a:solidFill>
                  <a:schemeClr val="hlink"/>
                </a:solidFill>
                <a:hlinkClick r:id="rId3"/>
              </a:rPr>
              <a:t>http://promo.na.leagueoflegends.com/en/nacc-2015/</a:t>
            </a:r>
          </a:p>
          <a:p>
            <a:pPr marL="1371600" lvl="2" indent="-336550" rtl="0">
              <a:spcBef>
                <a:spcPts val="0"/>
              </a:spcBef>
              <a:buSzPct val="100000"/>
            </a:pPr>
            <a:r>
              <a:rPr lang="en" sz="1700"/>
              <a:t>Robert Morris University: </a:t>
            </a:r>
            <a:r>
              <a:rPr lang="en" sz="1700" u="sng">
                <a:solidFill>
                  <a:schemeClr val="hlink"/>
                </a:solidFill>
                <a:hlinkClick r:id="rId4"/>
              </a:rPr>
              <a:t>http://www.rmueagles.com/sport/0/147.php</a:t>
            </a:r>
          </a:p>
          <a:p>
            <a:pPr marL="1371600" lvl="2" indent="-336550" rtl="0">
              <a:spcBef>
                <a:spcPts val="0"/>
              </a:spcBef>
              <a:buSzPct val="100000"/>
            </a:pPr>
            <a:r>
              <a:rPr lang="en" sz="1700"/>
              <a:t>As of March, 7 schools are now offering LoL scholarships</a:t>
            </a:r>
          </a:p>
          <a:p>
            <a:pPr marL="914400" lvl="1" indent="-336550" rtl="0">
              <a:spcBef>
                <a:spcPts val="0"/>
              </a:spcBef>
              <a:buSzPct val="100000"/>
            </a:pPr>
            <a:r>
              <a:rPr lang="en" sz="1700"/>
              <a:t>Career player salaries vary but the game is treated in many places like a professional sports  career.</a:t>
            </a:r>
          </a:p>
          <a:p>
            <a:pPr marL="457200" lvl="0" indent="-228600">
              <a:spcBef>
                <a:spcPts val="0"/>
              </a:spcBef>
            </a:pPr>
            <a:r>
              <a:rPr lang="en"/>
              <a:t>Shoutcasting = Sportscasting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Shape 217"/>
          <p:cNvPicPr preferRelativeResize="0"/>
          <p:nvPr/>
        </p:nvPicPr>
        <p:blipFill>
          <a:blip r:embed="rId3">
            <a:alphaModFix/>
          </a:blip>
          <a:stretch>
            <a:fillRect/>
          </a:stretch>
        </p:blipFill>
        <p:spPr>
          <a:xfrm>
            <a:off x="0" y="0"/>
            <a:ext cx="4733999" cy="3550499"/>
          </a:xfrm>
          <a:prstGeom prst="rect">
            <a:avLst/>
          </a:prstGeom>
          <a:noFill/>
          <a:ln>
            <a:noFill/>
          </a:ln>
        </p:spPr>
      </p:pic>
      <p:pic>
        <p:nvPicPr>
          <p:cNvPr id="218" name="Shape 218"/>
          <p:cNvPicPr preferRelativeResize="0"/>
          <p:nvPr/>
        </p:nvPicPr>
        <p:blipFill>
          <a:blip r:embed="rId4">
            <a:alphaModFix/>
          </a:blip>
          <a:stretch>
            <a:fillRect/>
          </a:stretch>
        </p:blipFill>
        <p:spPr>
          <a:xfrm>
            <a:off x="4320000" y="1444500"/>
            <a:ext cx="4823996" cy="36179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886650" y="398400"/>
            <a:ext cx="7370699" cy="857400"/>
          </a:xfrm>
          <a:prstGeom prst="rect">
            <a:avLst/>
          </a:prstGeom>
        </p:spPr>
        <p:txBody>
          <a:bodyPr lIns="91425" tIns="91425" rIns="91425" bIns="91425" anchor="t" anchorCtr="0">
            <a:noAutofit/>
          </a:bodyPr>
          <a:lstStyle/>
          <a:p>
            <a:pPr lvl="0" rtl="0">
              <a:spcBef>
                <a:spcPts val="0"/>
              </a:spcBef>
              <a:buNone/>
            </a:pPr>
            <a:r>
              <a:rPr lang="en"/>
              <a:t>Presented by...</a:t>
            </a:r>
          </a:p>
        </p:txBody>
      </p:sp>
      <p:grpSp>
        <p:nvGrpSpPr>
          <p:cNvPr id="94" name="Shape 94"/>
          <p:cNvGrpSpPr/>
          <p:nvPr/>
        </p:nvGrpSpPr>
        <p:grpSpPr>
          <a:xfrm>
            <a:off x="1036437" y="1736399"/>
            <a:ext cx="1581300" cy="1852475"/>
            <a:chOff x="1112637" y="1736399"/>
            <a:chExt cx="1581300" cy="1852475"/>
          </a:xfrm>
        </p:grpSpPr>
        <p:pic>
          <p:nvPicPr>
            <p:cNvPr id="95" name="Shape 95"/>
            <p:cNvPicPr preferRelativeResize="0"/>
            <p:nvPr/>
          </p:nvPicPr>
          <p:blipFill rotWithShape="1">
            <a:blip r:embed="rId3">
              <a:alphaModFix/>
            </a:blip>
            <a:srcRect t="7988" b="17562"/>
            <a:stretch/>
          </p:blipFill>
          <p:spPr>
            <a:xfrm>
              <a:off x="1403749" y="1736399"/>
              <a:ext cx="999075" cy="1324749"/>
            </a:xfrm>
            <a:prstGeom prst="rect">
              <a:avLst/>
            </a:prstGeom>
            <a:noFill/>
            <a:ln w="9525" cap="flat" cmpd="sng">
              <a:solidFill>
                <a:schemeClr val="dk2"/>
              </a:solidFill>
              <a:prstDash val="solid"/>
              <a:round/>
              <a:headEnd type="none" w="med" len="med"/>
              <a:tailEnd type="none" w="med" len="med"/>
            </a:ln>
          </p:spPr>
        </p:pic>
        <p:sp>
          <p:nvSpPr>
            <p:cNvPr id="96" name="Shape 96"/>
            <p:cNvSpPr txBox="1"/>
            <p:nvPr/>
          </p:nvSpPr>
          <p:spPr>
            <a:xfrm>
              <a:off x="1112637" y="3176675"/>
              <a:ext cx="1581300" cy="412200"/>
            </a:xfrm>
            <a:prstGeom prst="rect">
              <a:avLst/>
            </a:prstGeom>
            <a:noFill/>
            <a:ln>
              <a:noFill/>
            </a:ln>
          </p:spPr>
          <p:txBody>
            <a:bodyPr lIns="91425" tIns="91425" rIns="91425" bIns="91425" anchor="t" anchorCtr="0">
              <a:noAutofit/>
            </a:bodyPr>
            <a:lstStyle/>
            <a:p>
              <a:pPr lvl="0" algn="ctr">
                <a:spcBef>
                  <a:spcPts val="0"/>
                </a:spcBef>
                <a:buNone/>
              </a:pPr>
              <a:r>
                <a:rPr lang="en" sz="1100"/>
                <a:t>Alanna Graves</a:t>
              </a:r>
              <a:br>
                <a:rPr lang="en" sz="1100"/>
              </a:br>
              <a:r>
                <a:rPr lang="en" sz="900" i="1"/>
                <a:t>Teen Services Librarian </a:t>
              </a:r>
              <a:r>
                <a:rPr lang="en" sz="900"/>
                <a:t/>
              </a:r>
              <a:br>
                <a:rPr lang="en" sz="900"/>
              </a:br>
              <a:r>
                <a:rPr lang="en" sz="900"/>
                <a:t>Cape May County Library</a:t>
              </a:r>
            </a:p>
            <a:p>
              <a:pPr lvl="0">
                <a:spcBef>
                  <a:spcPts val="0"/>
                </a:spcBef>
                <a:buNone/>
              </a:pPr>
              <a:r>
                <a:rPr lang="en" sz="900"/>
                <a:t>Twitter: @LannaLibrarian</a:t>
              </a:r>
            </a:p>
          </p:txBody>
        </p:sp>
      </p:grpSp>
      <p:grpSp>
        <p:nvGrpSpPr>
          <p:cNvPr id="97" name="Shape 97"/>
          <p:cNvGrpSpPr/>
          <p:nvPr/>
        </p:nvGrpSpPr>
        <p:grpSpPr>
          <a:xfrm>
            <a:off x="4350225" y="1736425"/>
            <a:ext cx="1893900" cy="1899999"/>
            <a:chOff x="4426425" y="1736425"/>
            <a:chExt cx="1893900" cy="1899999"/>
          </a:xfrm>
        </p:grpSpPr>
        <p:pic>
          <p:nvPicPr>
            <p:cNvPr id="98" name="Shape 98"/>
            <p:cNvPicPr preferRelativeResize="0"/>
            <p:nvPr/>
          </p:nvPicPr>
          <p:blipFill>
            <a:blip r:embed="rId4">
              <a:alphaModFix/>
            </a:blip>
            <a:stretch>
              <a:fillRect/>
            </a:stretch>
          </p:blipFill>
          <p:spPr>
            <a:xfrm>
              <a:off x="4644387" y="1736425"/>
              <a:ext cx="1391362" cy="1391362"/>
            </a:xfrm>
            <a:prstGeom prst="rect">
              <a:avLst/>
            </a:prstGeom>
            <a:noFill/>
            <a:ln w="9525" cap="flat" cmpd="sng">
              <a:solidFill>
                <a:schemeClr val="dk2"/>
              </a:solidFill>
              <a:prstDash val="solid"/>
              <a:round/>
              <a:headEnd type="none" w="med" len="med"/>
              <a:tailEnd type="none" w="med" len="med"/>
            </a:ln>
          </p:spPr>
        </p:pic>
        <p:sp>
          <p:nvSpPr>
            <p:cNvPr id="99" name="Shape 99"/>
            <p:cNvSpPr txBox="1"/>
            <p:nvPr/>
          </p:nvSpPr>
          <p:spPr>
            <a:xfrm>
              <a:off x="4426425" y="3224225"/>
              <a:ext cx="1893900" cy="412200"/>
            </a:xfrm>
            <a:prstGeom prst="rect">
              <a:avLst/>
            </a:prstGeom>
            <a:noFill/>
            <a:ln>
              <a:noFill/>
            </a:ln>
          </p:spPr>
          <p:txBody>
            <a:bodyPr lIns="91425" tIns="91425" rIns="91425" bIns="91425" anchor="t" anchorCtr="0">
              <a:noAutofit/>
            </a:bodyPr>
            <a:lstStyle/>
            <a:p>
              <a:pPr lvl="0" algn="ctr" rtl="0">
                <a:spcBef>
                  <a:spcPts val="0"/>
                </a:spcBef>
                <a:buNone/>
              </a:pPr>
              <a:r>
                <a:rPr lang="en" sz="1100"/>
                <a:t>Jessica Schneider</a:t>
              </a:r>
              <a:r>
                <a:rPr lang="en" sz="900"/>
                <a:t/>
              </a:r>
              <a:br>
                <a:rPr lang="en" sz="900"/>
              </a:br>
              <a:r>
                <a:rPr lang="en" sz="900" i="1"/>
                <a:t>Teen Services Librarian </a:t>
              </a:r>
              <a:r>
                <a:rPr lang="en" sz="900"/>
                <a:t/>
              </a:r>
              <a:br>
                <a:rPr lang="en" sz="900"/>
              </a:br>
              <a:r>
                <a:rPr lang="en" sz="900"/>
                <a:t>East Brunswick Public Library</a:t>
              </a:r>
            </a:p>
            <a:p>
              <a:pPr lvl="0" algn="ctr" rtl="0">
                <a:spcBef>
                  <a:spcPts val="0"/>
                </a:spcBef>
                <a:buNone/>
              </a:pPr>
              <a:r>
                <a:rPr lang="en" sz="900"/>
                <a:t>Twitter: @jeschnei</a:t>
              </a:r>
            </a:p>
          </p:txBody>
        </p:sp>
      </p:grpSp>
      <p:grpSp>
        <p:nvGrpSpPr>
          <p:cNvPr id="100" name="Shape 100"/>
          <p:cNvGrpSpPr/>
          <p:nvPr/>
        </p:nvGrpSpPr>
        <p:grpSpPr>
          <a:xfrm>
            <a:off x="6302287" y="1736425"/>
            <a:ext cx="1893900" cy="1900000"/>
            <a:chOff x="6378487" y="1736425"/>
            <a:chExt cx="1893900" cy="1900000"/>
          </a:xfrm>
        </p:grpSpPr>
        <p:pic>
          <p:nvPicPr>
            <p:cNvPr id="101" name="Shape 101"/>
            <p:cNvPicPr preferRelativeResize="0"/>
            <p:nvPr/>
          </p:nvPicPr>
          <p:blipFill rotWithShape="1">
            <a:blip r:embed="rId5">
              <a:alphaModFix/>
            </a:blip>
            <a:srcRect l="5231" r="27523"/>
            <a:stretch/>
          </p:blipFill>
          <p:spPr>
            <a:xfrm>
              <a:off x="6671786" y="1736425"/>
              <a:ext cx="1247563" cy="1391374"/>
            </a:xfrm>
            <a:prstGeom prst="rect">
              <a:avLst/>
            </a:prstGeom>
            <a:noFill/>
            <a:ln w="9525" cap="flat" cmpd="sng">
              <a:solidFill>
                <a:schemeClr val="dk2"/>
              </a:solidFill>
              <a:prstDash val="solid"/>
              <a:round/>
              <a:headEnd type="none" w="med" len="med"/>
              <a:tailEnd type="none" w="med" len="med"/>
            </a:ln>
          </p:spPr>
        </p:pic>
        <p:sp>
          <p:nvSpPr>
            <p:cNvPr id="102" name="Shape 102"/>
            <p:cNvSpPr txBox="1"/>
            <p:nvPr/>
          </p:nvSpPr>
          <p:spPr>
            <a:xfrm>
              <a:off x="6378487" y="3224225"/>
              <a:ext cx="1893900" cy="412200"/>
            </a:xfrm>
            <a:prstGeom prst="rect">
              <a:avLst/>
            </a:prstGeom>
            <a:noFill/>
            <a:ln>
              <a:noFill/>
            </a:ln>
          </p:spPr>
          <p:txBody>
            <a:bodyPr lIns="91425" tIns="91425" rIns="91425" bIns="91425" anchor="t" anchorCtr="0">
              <a:noAutofit/>
            </a:bodyPr>
            <a:lstStyle/>
            <a:p>
              <a:pPr lvl="0" algn="ctr" rtl="0">
                <a:spcBef>
                  <a:spcPts val="0"/>
                </a:spcBef>
                <a:buNone/>
              </a:pPr>
              <a:r>
                <a:rPr lang="en" sz="1100"/>
                <a:t>Megan England</a:t>
              </a:r>
            </a:p>
            <a:p>
              <a:pPr lvl="0" algn="ctr" rtl="0">
                <a:spcBef>
                  <a:spcPts val="0"/>
                </a:spcBef>
                <a:buNone/>
              </a:pPr>
              <a:r>
                <a:rPr lang="en" sz="900" i="1"/>
                <a:t>Young Adult Librarian </a:t>
              </a:r>
              <a:r>
                <a:rPr lang="en" sz="900"/>
                <a:t/>
              </a:r>
              <a:br>
                <a:rPr lang="en" sz="900"/>
              </a:br>
              <a:r>
                <a:rPr lang="en" sz="900"/>
                <a:t>Jefferson-Madison Regional Library (Crozet, VA)</a:t>
              </a:r>
            </a:p>
            <a:p>
              <a:pPr lvl="0" algn="ctr" rtl="0">
                <a:spcBef>
                  <a:spcPts val="0"/>
                </a:spcBef>
                <a:buNone/>
              </a:pPr>
              <a:r>
                <a:rPr lang="en" sz="900"/>
                <a:t>Twitter: @geektasticlib</a:t>
              </a:r>
            </a:p>
          </p:txBody>
        </p:sp>
      </p:grpSp>
      <p:sp>
        <p:nvSpPr>
          <p:cNvPr id="103" name="Shape 103"/>
          <p:cNvSpPr txBox="1"/>
          <p:nvPr/>
        </p:nvSpPr>
        <p:spPr>
          <a:xfrm>
            <a:off x="2770150" y="3224225"/>
            <a:ext cx="1474500" cy="897000"/>
          </a:xfrm>
          <a:prstGeom prst="rect">
            <a:avLst/>
          </a:prstGeom>
          <a:noFill/>
          <a:ln>
            <a:noFill/>
          </a:ln>
        </p:spPr>
        <p:txBody>
          <a:bodyPr lIns="91425" tIns="91425" rIns="91425" bIns="91425" anchor="t" anchorCtr="0">
            <a:noAutofit/>
          </a:bodyPr>
          <a:lstStyle/>
          <a:p>
            <a:pPr lvl="0" algn="ctr">
              <a:spcBef>
                <a:spcPts val="0"/>
              </a:spcBef>
              <a:buNone/>
            </a:pPr>
            <a:r>
              <a:rPr lang="en" sz="1100"/>
              <a:t>Katie Bojanek</a:t>
            </a:r>
          </a:p>
          <a:p>
            <a:pPr lvl="0" algn="ctr">
              <a:spcBef>
                <a:spcPts val="0"/>
              </a:spcBef>
              <a:buNone/>
            </a:pPr>
            <a:r>
              <a:rPr lang="en" sz="900" i="1"/>
              <a:t>Young Adult Librarian</a:t>
            </a:r>
          </a:p>
          <a:p>
            <a:pPr lvl="0">
              <a:spcBef>
                <a:spcPts val="0"/>
              </a:spcBef>
              <a:buNone/>
            </a:pPr>
            <a:r>
              <a:rPr lang="en" sz="900"/>
              <a:t>Warren Township Library</a:t>
            </a:r>
          </a:p>
          <a:p>
            <a:pPr lvl="0">
              <a:spcBef>
                <a:spcPts val="0"/>
              </a:spcBef>
              <a:buNone/>
            </a:pPr>
            <a:endParaRPr sz="900"/>
          </a:p>
        </p:txBody>
      </p:sp>
      <p:pic>
        <p:nvPicPr>
          <p:cNvPr id="104" name="Shape 104"/>
          <p:cNvPicPr preferRelativeResize="0"/>
          <p:nvPr/>
        </p:nvPicPr>
        <p:blipFill>
          <a:blip r:embed="rId6">
            <a:alphaModFix/>
          </a:blip>
          <a:stretch>
            <a:fillRect/>
          </a:stretch>
        </p:blipFill>
        <p:spPr>
          <a:xfrm>
            <a:off x="2840175" y="1783950"/>
            <a:ext cx="1334450" cy="1334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Shape 223"/>
          <p:cNvPicPr preferRelativeResize="0"/>
          <p:nvPr/>
        </p:nvPicPr>
        <p:blipFill>
          <a:blip r:embed="rId3">
            <a:alphaModFix/>
          </a:blip>
          <a:stretch>
            <a:fillRect/>
          </a:stretch>
        </p:blipFill>
        <p:spPr>
          <a:xfrm>
            <a:off x="87375" y="45000"/>
            <a:ext cx="5015625" cy="3346349"/>
          </a:xfrm>
          <a:prstGeom prst="rect">
            <a:avLst/>
          </a:prstGeom>
          <a:noFill/>
          <a:ln>
            <a:noFill/>
          </a:ln>
        </p:spPr>
      </p:pic>
      <p:pic>
        <p:nvPicPr>
          <p:cNvPr id="224" name="Shape 224"/>
          <p:cNvPicPr preferRelativeResize="0"/>
          <p:nvPr/>
        </p:nvPicPr>
        <p:blipFill>
          <a:blip r:embed="rId4">
            <a:alphaModFix/>
          </a:blip>
          <a:stretch>
            <a:fillRect/>
          </a:stretch>
        </p:blipFill>
        <p:spPr>
          <a:xfrm>
            <a:off x="5310000" y="45000"/>
            <a:ext cx="3771000" cy="3060350"/>
          </a:xfrm>
          <a:prstGeom prst="rect">
            <a:avLst/>
          </a:prstGeom>
          <a:noFill/>
          <a:ln>
            <a:noFill/>
          </a:ln>
        </p:spPr>
      </p:pic>
      <p:pic>
        <p:nvPicPr>
          <p:cNvPr id="225" name="Shape 225"/>
          <p:cNvPicPr preferRelativeResize="0"/>
          <p:nvPr/>
        </p:nvPicPr>
        <p:blipFill>
          <a:blip r:embed="rId5">
            <a:alphaModFix/>
          </a:blip>
          <a:stretch>
            <a:fillRect/>
          </a:stretch>
        </p:blipFill>
        <p:spPr>
          <a:xfrm>
            <a:off x="1949225" y="2484000"/>
            <a:ext cx="4741550" cy="2659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771825" y="188225"/>
            <a:ext cx="7370700" cy="857400"/>
          </a:xfrm>
          <a:prstGeom prst="rect">
            <a:avLst/>
          </a:prstGeom>
        </p:spPr>
        <p:txBody>
          <a:bodyPr lIns="91425" tIns="91425" rIns="91425" bIns="91425" anchor="t" anchorCtr="0">
            <a:noAutofit/>
          </a:bodyPr>
          <a:lstStyle/>
          <a:p>
            <a:pPr lvl="0" algn="ctr">
              <a:spcBef>
                <a:spcPts val="0"/>
              </a:spcBef>
              <a:buNone/>
            </a:pPr>
            <a:r>
              <a:rPr lang="en" sz="4800">
                <a:solidFill>
                  <a:srgbClr val="004C52"/>
                </a:solidFill>
              </a:rPr>
              <a:t>Gaming Partnerships</a:t>
            </a:r>
          </a:p>
        </p:txBody>
      </p:sp>
      <p:sp>
        <p:nvSpPr>
          <p:cNvPr id="238" name="Shape 238"/>
          <p:cNvSpPr txBox="1"/>
          <p:nvPr/>
        </p:nvSpPr>
        <p:spPr>
          <a:xfrm>
            <a:off x="1431000" y="1045625"/>
            <a:ext cx="6633000" cy="2430000"/>
          </a:xfrm>
          <a:prstGeom prst="rect">
            <a:avLst/>
          </a:prstGeom>
          <a:noFill/>
          <a:ln>
            <a:noFill/>
          </a:ln>
        </p:spPr>
        <p:txBody>
          <a:bodyPr lIns="91425" tIns="91425" rIns="91425" bIns="91425" anchor="t" anchorCtr="0">
            <a:noAutofit/>
          </a:bodyPr>
          <a:lstStyle/>
          <a:p>
            <a:pPr marL="457200" lvl="0" indent="-323850" rtl="0">
              <a:spcBef>
                <a:spcPts val="0"/>
              </a:spcBef>
              <a:buClr>
                <a:srgbClr val="004C52"/>
              </a:buClr>
              <a:buSzPct val="100000"/>
              <a:buFont typeface="Karla"/>
              <a:buChar char="●"/>
            </a:pPr>
            <a:r>
              <a:rPr lang="en" sz="1500">
                <a:solidFill>
                  <a:srgbClr val="004C52"/>
                </a:solidFill>
                <a:latin typeface="Karla"/>
                <a:ea typeface="Karla"/>
                <a:cs typeface="Karla"/>
                <a:sym typeface="Karla"/>
              </a:rPr>
              <a:t>Places to partner with:</a:t>
            </a:r>
          </a:p>
          <a:p>
            <a:pPr marL="914400" lvl="1" indent="-323850" rtl="0">
              <a:spcBef>
                <a:spcPts val="0"/>
              </a:spcBef>
              <a:buClr>
                <a:srgbClr val="004C52"/>
              </a:buClr>
              <a:buSzPct val="100000"/>
              <a:buFont typeface="Karla"/>
              <a:buChar char="○"/>
            </a:pPr>
            <a:r>
              <a:rPr lang="en" sz="1500">
                <a:solidFill>
                  <a:srgbClr val="004C52"/>
                </a:solidFill>
                <a:latin typeface="Karla"/>
                <a:ea typeface="Karla"/>
                <a:cs typeface="Karla"/>
                <a:sym typeface="Karla"/>
              </a:rPr>
              <a:t>Riot - creator of League of Legends and other games</a:t>
            </a:r>
          </a:p>
          <a:p>
            <a:pPr marL="1371600" lvl="2" indent="-323850" rtl="0">
              <a:spcBef>
                <a:spcPts val="0"/>
              </a:spcBef>
              <a:buClr>
                <a:srgbClr val="004C52"/>
              </a:buClr>
              <a:buSzPct val="100000"/>
              <a:buFont typeface="Karla"/>
              <a:buChar char="■"/>
            </a:pPr>
            <a:r>
              <a:rPr lang="en" sz="1500">
                <a:solidFill>
                  <a:srgbClr val="004C52"/>
                </a:solidFill>
                <a:latin typeface="Karla"/>
                <a:ea typeface="Karla"/>
                <a:cs typeface="Karla"/>
                <a:sym typeface="Karla"/>
              </a:rPr>
              <a:t>Hosts many tournaments</a:t>
            </a:r>
          </a:p>
          <a:p>
            <a:pPr marL="1371600" lvl="2" indent="-323850" rtl="0">
              <a:spcBef>
                <a:spcPts val="0"/>
              </a:spcBef>
              <a:buClr>
                <a:srgbClr val="004C52"/>
              </a:buClr>
              <a:buSzPct val="100000"/>
              <a:buFont typeface="Karla"/>
              <a:buChar char="■"/>
            </a:pPr>
            <a:r>
              <a:rPr lang="en" sz="1500">
                <a:solidFill>
                  <a:srgbClr val="004C52"/>
                </a:solidFill>
                <a:latin typeface="Karla"/>
                <a:ea typeface="Karla"/>
                <a:cs typeface="Karla"/>
                <a:sym typeface="Karla"/>
              </a:rPr>
              <a:t>Gives us Riot points to give away to winners</a:t>
            </a:r>
          </a:p>
          <a:p>
            <a:pPr marL="914400" lvl="1" indent="-323850" rtl="0">
              <a:spcBef>
                <a:spcPts val="0"/>
              </a:spcBef>
              <a:buClr>
                <a:srgbClr val="004C52"/>
              </a:buClr>
              <a:buSzPct val="100000"/>
              <a:buFont typeface="Karla"/>
              <a:buChar char="○"/>
            </a:pPr>
            <a:r>
              <a:rPr lang="en" sz="1500">
                <a:solidFill>
                  <a:srgbClr val="004C52"/>
                </a:solidFill>
                <a:latin typeface="Karla"/>
                <a:ea typeface="Karla"/>
                <a:cs typeface="Karla"/>
                <a:sym typeface="Karla"/>
              </a:rPr>
              <a:t>Local gaming/comic book stores</a:t>
            </a:r>
          </a:p>
          <a:p>
            <a:pPr marL="914400" lvl="1" indent="-323850" rtl="0">
              <a:spcBef>
                <a:spcPts val="0"/>
              </a:spcBef>
              <a:buClr>
                <a:srgbClr val="004C52"/>
              </a:buClr>
              <a:buSzPct val="100000"/>
              <a:buFont typeface="Karla"/>
              <a:buChar char="○"/>
            </a:pPr>
            <a:r>
              <a:rPr lang="en" sz="1500">
                <a:solidFill>
                  <a:srgbClr val="004C52"/>
                </a:solidFill>
                <a:latin typeface="Karla"/>
                <a:ea typeface="Karla"/>
                <a:cs typeface="Karla"/>
                <a:sym typeface="Karla"/>
              </a:rPr>
              <a:t>Ward eSports: http://www.wardesports.com/</a:t>
            </a:r>
          </a:p>
          <a:p>
            <a:pPr marL="457200" lvl="0" indent="0" rtl="0">
              <a:spcBef>
                <a:spcPts val="0"/>
              </a:spcBef>
              <a:buNone/>
            </a:pPr>
            <a:r>
              <a:rPr lang="en" sz="1500">
                <a:solidFill>
                  <a:srgbClr val="004C52"/>
                </a:solidFill>
                <a:latin typeface="Karla"/>
                <a:ea typeface="Karla"/>
                <a:cs typeface="Karla"/>
                <a:sym typeface="Karla"/>
              </a:rPr>
              <a:t>				http://blog.wardesports.com</a:t>
            </a:r>
            <a:r>
              <a:rPr lang="en" sz="1500">
                <a:latin typeface="Karla"/>
                <a:ea typeface="Karla"/>
                <a:cs typeface="Karla"/>
                <a:sym typeface="Karla"/>
              </a:rPr>
              <a:t>/</a:t>
            </a:r>
          </a:p>
          <a:p>
            <a:pPr marL="457200" lvl="0" indent="0">
              <a:spcBef>
                <a:spcPts val="0"/>
              </a:spcBef>
              <a:buNone/>
            </a:pPr>
            <a:endParaRPr/>
          </a:p>
        </p:txBody>
      </p:sp>
      <p:pic>
        <p:nvPicPr>
          <p:cNvPr id="239" name="Shape 239"/>
          <p:cNvPicPr preferRelativeResize="0"/>
          <p:nvPr/>
        </p:nvPicPr>
        <p:blipFill>
          <a:blip r:embed="rId3">
            <a:alphaModFix/>
          </a:blip>
          <a:stretch>
            <a:fillRect/>
          </a:stretch>
        </p:blipFill>
        <p:spPr>
          <a:xfrm>
            <a:off x="4988737" y="3084912"/>
            <a:ext cx="2058587" cy="2058587"/>
          </a:xfrm>
          <a:prstGeom prst="rect">
            <a:avLst/>
          </a:prstGeom>
          <a:noFill/>
          <a:ln>
            <a:noFill/>
          </a:ln>
        </p:spPr>
      </p:pic>
      <p:pic>
        <p:nvPicPr>
          <p:cNvPr id="240" name="Shape 240"/>
          <p:cNvPicPr preferRelativeResize="0"/>
          <p:nvPr/>
        </p:nvPicPr>
        <p:blipFill>
          <a:blip r:embed="rId4">
            <a:alphaModFix/>
          </a:blip>
          <a:stretch>
            <a:fillRect/>
          </a:stretch>
        </p:blipFill>
        <p:spPr>
          <a:xfrm>
            <a:off x="7244474" y="2124000"/>
            <a:ext cx="1776025" cy="2965500"/>
          </a:xfrm>
          <a:prstGeom prst="rect">
            <a:avLst/>
          </a:prstGeom>
          <a:noFill/>
          <a:ln>
            <a:noFill/>
          </a:ln>
        </p:spPr>
      </p:pic>
      <p:pic>
        <p:nvPicPr>
          <p:cNvPr id="241" name="Shape 241"/>
          <p:cNvPicPr preferRelativeResize="0"/>
          <p:nvPr/>
        </p:nvPicPr>
        <p:blipFill>
          <a:blip r:embed="rId5">
            <a:alphaModFix/>
          </a:blip>
          <a:stretch>
            <a:fillRect/>
          </a:stretch>
        </p:blipFill>
        <p:spPr>
          <a:xfrm>
            <a:off x="337050" y="2987250"/>
            <a:ext cx="2400300" cy="1905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886650" y="196975"/>
            <a:ext cx="7370700" cy="857400"/>
          </a:xfrm>
          <a:prstGeom prst="rect">
            <a:avLst/>
          </a:prstGeom>
        </p:spPr>
        <p:txBody>
          <a:bodyPr lIns="91425" tIns="91425" rIns="91425" bIns="91425" anchor="t" anchorCtr="0">
            <a:noAutofit/>
          </a:bodyPr>
          <a:lstStyle/>
          <a:p>
            <a:pPr lvl="0" algn="ctr">
              <a:spcBef>
                <a:spcPts val="0"/>
              </a:spcBef>
              <a:buNone/>
            </a:pPr>
            <a:r>
              <a:rPr lang="en" sz="4800">
                <a:solidFill>
                  <a:srgbClr val="004C52"/>
                </a:solidFill>
              </a:rPr>
              <a:t>Game Themed Parties!</a:t>
            </a:r>
          </a:p>
        </p:txBody>
      </p:sp>
      <p:pic>
        <p:nvPicPr>
          <p:cNvPr id="253" name="Shape 253"/>
          <p:cNvPicPr preferRelativeResize="0"/>
          <p:nvPr/>
        </p:nvPicPr>
        <p:blipFill>
          <a:blip r:embed="rId3">
            <a:alphaModFix/>
          </a:blip>
          <a:stretch>
            <a:fillRect/>
          </a:stretch>
        </p:blipFill>
        <p:spPr>
          <a:xfrm>
            <a:off x="739124" y="1054375"/>
            <a:ext cx="2225525" cy="3956547"/>
          </a:xfrm>
          <a:prstGeom prst="rect">
            <a:avLst/>
          </a:prstGeom>
          <a:noFill/>
          <a:ln>
            <a:noFill/>
          </a:ln>
        </p:spPr>
      </p:pic>
      <p:sp>
        <p:nvSpPr>
          <p:cNvPr id="254" name="Shape 254"/>
          <p:cNvSpPr txBox="1"/>
          <p:nvPr/>
        </p:nvSpPr>
        <p:spPr>
          <a:xfrm>
            <a:off x="3682600" y="2542937"/>
            <a:ext cx="5263500" cy="831000"/>
          </a:xfrm>
          <a:prstGeom prst="rect">
            <a:avLst/>
          </a:prstGeom>
          <a:noFill/>
          <a:ln>
            <a:noFill/>
          </a:ln>
        </p:spPr>
        <p:txBody>
          <a:bodyPr lIns="91425" tIns="91425" rIns="91425" bIns="91425" anchor="t" anchorCtr="0">
            <a:noAutofit/>
          </a:bodyPr>
          <a:lstStyle/>
          <a:p>
            <a:pPr lvl="0" algn="ctr">
              <a:spcBef>
                <a:spcPts val="0"/>
              </a:spcBef>
              <a:buNone/>
            </a:pPr>
            <a:r>
              <a:rPr lang="en" sz="1800">
                <a:latin typeface="Karla"/>
                <a:ea typeface="Karla"/>
                <a:cs typeface="Karla"/>
                <a:sym typeface="Karla"/>
              </a:rPr>
              <a:t>In this RPG, you control a human who falls underground into the world of monsters. Now you must find your way out... or stay trapped forever.</a:t>
            </a:r>
          </a:p>
        </p:txBody>
      </p:sp>
      <p:pic>
        <p:nvPicPr>
          <p:cNvPr id="255" name="Shape 255"/>
          <p:cNvPicPr preferRelativeResize="0"/>
          <p:nvPr/>
        </p:nvPicPr>
        <p:blipFill>
          <a:blip r:embed="rId4">
            <a:alphaModFix/>
          </a:blip>
          <a:stretch>
            <a:fillRect/>
          </a:stretch>
        </p:blipFill>
        <p:spPr>
          <a:xfrm>
            <a:off x="3576425" y="1709653"/>
            <a:ext cx="5263500" cy="671096"/>
          </a:xfrm>
          <a:prstGeom prst="rect">
            <a:avLst/>
          </a:prstGeom>
          <a:noFill/>
          <a:ln>
            <a:noFill/>
          </a:ln>
        </p:spPr>
      </p:pic>
      <p:pic>
        <p:nvPicPr>
          <p:cNvPr id="256" name="Shape 256"/>
          <p:cNvPicPr preferRelativeResize="0"/>
          <p:nvPr/>
        </p:nvPicPr>
        <p:blipFill>
          <a:blip r:embed="rId5">
            <a:alphaModFix/>
          </a:blip>
          <a:stretch>
            <a:fillRect/>
          </a:stretch>
        </p:blipFill>
        <p:spPr>
          <a:xfrm>
            <a:off x="4399825" y="3721623"/>
            <a:ext cx="3829050" cy="10568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Shape 261"/>
          <p:cNvPicPr preferRelativeResize="0"/>
          <p:nvPr/>
        </p:nvPicPr>
        <p:blipFill>
          <a:blip r:embed="rId3">
            <a:alphaModFix/>
          </a:blip>
          <a:stretch>
            <a:fillRect/>
          </a:stretch>
        </p:blipFill>
        <p:spPr>
          <a:xfrm>
            <a:off x="4637950" y="123649"/>
            <a:ext cx="4506049" cy="2534648"/>
          </a:xfrm>
          <a:prstGeom prst="rect">
            <a:avLst/>
          </a:prstGeom>
          <a:noFill/>
          <a:ln>
            <a:noFill/>
          </a:ln>
        </p:spPr>
      </p:pic>
      <p:pic>
        <p:nvPicPr>
          <p:cNvPr id="262" name="Shape 262"/>
          <p:cNvPicPr preferRelativeResize="0"/>
          <p:nvPr/>
        </p:nvPicPr>
        <p:blipFill>
          <a:blip r:embed="rId4">
            <a:alphaModFix/>
          </a:blip>
          <a:stretch>
            <a:fillRect/>
          </a:stretch>
        </p:blipFill>
        <p:spPr>
          <a:xfrm>
            <a:off x="74199" y="123650"/>
            <a:ext cx="4506041" cy="2534648"/>
          </a:xfrm>
          <a:prstGeom prst="rect">
            <a:avLst/>
          </a:prstGeom>
          <a:noFill/>
          <a:ln>
            <a:noFill/>
          </a:ln>
        </p:spPr>
      </p:pic>
      <p:pic>
        <p:nvPicPr>
          <p:cNvPr id="263" name="Shape 263"/>
          <p:cNvPicPr preferRelativeResize="0"/>
          <p:nvPr/>
        </p:nvPicPr>
        <p:blipFill>
          <a:blip r:embed="rId5">
            <a:alphaModFix/>
          </a:blip>
          <a:stretch>
            <a:fillRect/>
          </a:stretch>
        </p:blipFill>
        <p:spPr>
          <a:xfrm>
            <a:off x="74200" y="2744850"/>
            <a:ext cx="2192523" cy="2398648"/>
          </a:xfrm>
          <a:prstGeom prst="rect">
            <a:avLst/>
          </a:prstGeom>
          <a:noFill/>
          <a:ln>
            <a:noFill/>
          </a:ln>
        </p:spPr>
      </p:pic>
      <p:pic>
        <p:nvPicPr>
          <p:cNvPr id="264" name="Shape 264"/>
          <p:cNvPicPr preferRelativeResize="0"/>
          <p:nvPr/>
        </p:nvPicPr>
        <p:blipFill>
          <a:blip r:embed="rId6">
            <a:alphaModFix/>
          </a:blip>
          <a:stretch>
            <a:fillRect/>
          </a:stretch>
        </p:blipFill>
        <p:spPr>
          <a:xfrm>
            <a:off x="2547025" y="2812849"/>
            <a:ext cx="2349175" cy="2262653"/>
          </a:xfrm>
          <a:prstGeom prst="rect">
            <a:avLst/>
          </a:prstGeom>
          <a:noFill/>
          <a:ln>
            <a:noFill/>
          </a:ln>
        </p:spPr>
      </p:pic>
      <p:pic>
        <p:nvPicPr>
          <p:cNvPr id="265" name="Shape 265"/>
          <p:cNvPicPr preferRelativeResize="0"/>
          <p:nvPr/>
        </p:nvPicPr>
        <p:blipFill>
          <a:blip r:embed="rId7">
            <a:alphaModFix/>
          </a:blip>
          <a:stretch>
            <a:fillRect/>
          </a:stretch>
        </p:blipFill>
        <p:spPr>
          <a:xfrm>
            <a:off x="4958050" y="2744850"/>
            <a:ext cx="4111775" cy="23120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800100" y="299500"/>
            <a:ext cx="7370700" cy="857400"/>
          </a:xfrm>
          <a:prstGeom prst="rect">
            <a:avLst/>
          </a:prstGeom>
        </p:spPr>
        <p:txBody>
          <a:bodyPr lIns="91425" tIns="91425" rIns="91425" bIns="91425" anchor="t" anchorCtr="0">
            <a:noAutofit/>
          </a:bodyPr>
          <a:lstStyle/>
          <a:p>
            <a:pPr lvl="0" algn="ctr">
              <a:spcBef>
                <a:spcPts val="0"/>
              </a:spcBef>
              <a:buNone/>
            </a:pPr>
            <a:r>
              <a:rPr lang="en" sz="4800">
                <a:solidFill>
                  <a:srgbClr val="004C52"/>
                </a:solidFill>
              </a:rPr>
              <a:t>Minecraft</a:t>
            </a:r>
          </a:p>
        </p:txBody>
      </p:sp>
      <p:sp>
        <p:nvSpPr>
          <p:cNvPr id="271" name="Shape 271"/>
          <p:cNvSpPr txBox="1"/>
          <p:nvPr/>
        </p:nvSpPr>
        <p:spPr>
          <a:xfrm>
            <a:off x="0" y="1357475"/>
            <a:ext cx="5858100" cy="831000"/>
          </a:xfrm>
          <a:prstGeom prst="rect">
            <a:avLst/>
          </a:prstGeom>
          <a:noFill/>
          <a:ln>
            <a:noFill/>
          </a:ln>
        </p:spPr>
        <p:txBody>
          <a:bodyPr lIns="91425" tIns="91425" rIns="91425" bIns="91425" anchor="t" anchorCtr="0">
            <a:noAutofit/>
          </a:bodyPr>
          <a:lstStyle/>
          <a:p>
            <a:pPr lvl="0">
              <a:spcBef>
                <a:spcPts val="0"/>
              </a:spcBef>
              <a:buNone/>
            </a:pPr>
            <a:r>
              <a:rPr lang="en" sz="1800" b="1" dirty="0">
                <a:solidFill>
                  <a:srgbClr val="004C52"/>
                </a:solidFill>
                <a:latin typeface="Karla"/>
                <a:ea typeface="Karla"/>
                <a:cs typeface="Karla"/>
                <a:sym typeface="Karla"/>
              </a:rPr>
              <a:t>The </a:t>
            </a:r>
            <a:r>
              <a:rPr lang="en" sz="1800" b="1" dirty="0" smtClean="0">
                <a:solidFill>
                  <a:srgbClr val="004C52"/>
                </a:solidFill>
                <a:latin typeface="Karla"/>
                <a:ea typeface="Karla"/>
                <a:cs typeface="Karla"/>
                <a:sym typeface="Karla"/>
              </a:rPr>
              <a:t>Basics of Playing </a:t>
            </a:r>
            <a:r>
              <a:rPr lang="en" sz="1800" b="1" dirty="0">
                <a:solidFill>
                  <a:srgbClr val="004C52"/>
                </a:solidFill>
                <a:latin typeface="Karla"/>
                <a:ea typeface="Karla"/>
                <a:cs typeface="Karla"/>
                <a:sym typeface="Karla"/>
              </a:rPr>
              <a:t>at the library</a:t>
            </a:r>
          </a:p>
          <a:p>
            <a:pPr lvl="0" algn="ctr">
              <a:spcBef>
                <a:spcPts val="0"/>
              </a:spcBef>
              <a:buNone/>
            </a:pPr>
            <a:endParaRPr sz="1800" b="1" dirty="0">
              <a:solidFill>
                <a:srgbClr val="004C52"/>
              </a:solidFill>
              <a:latin typeface="Karla"/>
              <a:ea typeface="Karla"/>
              <a:cs typeface="Karla"/>
              <a:sym typeface="Karla"/>
            </a:endParaRPr>
          </a:p>
          <a:p>
            <a:pPr marL="457200" lvl="0" indent="-342900" rtl="0">
              <a:spcBef>
                <a:spcPts val="0"/>
              </a:spcBef>
              <a:buClr>
                <a:srgbClr val="004C52"/>
              </a:buClr>
              <a:buSzPct val="100000"/>
              <a:buFont typeface="Karla"/>
              <a:buChar char="●"/>
            </a:pPr>
            <a:r>
              <a:rPr lang="en" sz="1800" b="1" dirty="0">
                <a:solidFill>
                  <a:srgbClr val="004C52"/>
                </a:solidFill>
                <a:latin typeface="Karla"/>
                <a:ea typeface="Karla"/>
                <a:cs typeface="Karla"/>
                <a:sym typeface="Karla"/>
              </a:rPr>
              <a:t>Minecraft Memberships: $25 FOR LIFE</a:t>
            </a:r>
          </a:p>
          <a:p>
            <a:pPr marL="457200" lvl="0" indent="-342900" rtl="0">
              <a:spcBef>
                <a:spcPts val="0"/>
              </a:spcBef>
              <a:buClr>
                <a:srgbClr val="004C52"/>
              </a:buClr>
              <a:buSzPct val="100000"/>
              <a:buFont typeface="Karla"/>
              <a:buChar char="●"/>
            </a:pPr>
            <a:r>
              <a:rPr lang="en" sz="1800" b="1" dirty="0">
                <a:solidFill>
                  <a:srgbClr val="004C52"/>
                </a:solidFill>
                <a:latin typeface="Karla"/>
                <a:ea typeface="Karla"/>
                <a:cs typeface="Karla"/>
                <a:sym typeface="Karla"/>
              </a:rPr>
              <a:t>Minecraft app for iPad: around $7</a:t>
            </a:r>
          </a:p>
          <a:p>
            <a:pPr marL="457200" lvl="0" indent="-342900" rtl="0">
              <a:spcBef>
                <a:spcPts val="0"/>
              </a:spcBef>
              <a:buClr>
                <a:srgbClr val="004C52"/>
              </a:buClr>
              <a:buSzPct val="100000"/>
              <a:buFont typeface="Karla"/>
              <a:buChar char="●"/>
            </a:pPr>
            <a:r>
              <a:rPr lang="en" sz="1800" b="1" dirty="0">
                <a:solidFill>
                  <a:srgbClr val="004C52"/>
                </a:solidFill>
                <a:latin typeface="Karla"/>
                <a:ea typeface="Karla"/>
                <a:cs typeface="Karla"/>
                <a:sym typeface="Karla"/>
              </a:rPr>
              <a:t>Minecraft passes taped by each computer with the username.  Staff provide the password when asked so kids don’t use it to play at home. (username and password really long and complicated)</a:t>
            </a:r>
          </a:p>
          <a:p>
            <a:pPr marL="457200" lvl="0" indent="-342900" rtl="0">
              <a:spcBef>
                <a:spcPts val="0"/>
              </a:spcBef>
              <a:buClr>
                <a:srgbClr val="004C52"/>
              </a:buClr>
              <a:buSzPct val="100000"/>
              <a:buFont typeface="Karla"/>
              <a:buChar char="●"/>
            </a:pPr>
            <a:r>
              <a:rPr lang="en" sz="1800" b="1" dirty="0">
                <a:solidFill>
                  <a:srgbClr val="004C52"/>
                </a:solidFill>
                <a:latin typeface="Karla"/>
                <a:ea typeface="Karla"/>
                <a:cs typeface="Karla"/>
                <a:sym typeface="Karla"/>
              </a:rPr>
              <a:t>Previous libraries: </a:t>
            </a:r>
          </a:p>
          <a:p>
            <a:pPr marL="914400" lvl="1" indent="-342900" rtl="0">
              <a:spcBef>
                <a:spcPts val="0"/>
              </a:spcBef>
              <a:buClr>
                <a:srgbClr val="004C52"/>
              </a:buClr>
              <a:buSzPct val="100000"/>
              <a:buFont typeface="Karla"/>
              <a:buChar char="○"/>
            </a:pPr>
            <a:r>
              <a:rPr lang="en" sz="1800" b="1" dirty="0">
                <a:solidFill>
                  <a:srgbClr val="004C52"/>
                </a:solidFill>
                <a:latin typeface="Karla"/>
                <a:ea typeface="Karla"/>
                <a:cs typeface="Karla"/>
                <a:sym typeface="Karla"/>
              </a:rPr>
              <a:t>Minecraft servers &amp; Minecraft Time*</a:t>
            </a:r>
          </a:p>
          <a:p>
            <a:pPr marL="914400" lvl="1" indent="-342900">
              <a:spcBef>
                <a:spcPts val="0"/>
              </a:spcBef>
              <a:buClr>
                <a:srgbClr val="004C52"/>
              </a:buClr>
              <a:buSzPct val="100000"/>
              <a:buFont typeface="Karla"/>
              <a:buChar char="○"/>
            </a:pPr>
            <a:r>
              <a:rPr lang="en" sz="1800" b="1" dirty="0">
                <a:solidFill>
                  <a:srgbClr val="004C52"/>
                </a:solidFill>
                <a:latin typeface="Karla"/>
                <a:ea typeface="Karla"/>
                <a:cs typeface="Karla"/>
                <a:sym typeface="Karla"/>
              </a:rPr>
              <a:t>http://www.fcminecraft.org/</a:t>
            </a:r>
          </a:p>
        </p:txBody>
      </p:sp>
      <p:pic>
        <p:nvPicPr>
          <p:cNvPr id="272" name="Shape 272"/>
          <p:cNvPicPr preferRelativeResize="0"/>
          <p:nvPr/>
        </p:nvPicPr>
        <p:blipFill>
          <a:blip r:embed="rId3">
            <a:alphaModFix/>
          </a:blip>
          <a:stretch>
            <a:fillRect/>
          </a:stretch>
        </p:blipFill>
        <p:spPr>
          <a:xfrm>
            <a:off x="5857999" y="1904100"/>
            <a:ext cx="3285999" cy="31776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205650" y="123350"/>
            <a:ext cx="8732700" cy="857400"/>
          </a:xfrm>
          <a:prstGeom prst="rect">
            <a:avLst/>
          </a:prstGeom>
        </p:spPr>
        <p:txBody>
          <a:bodyPr lIns="91425" tIns="91425" rIns="91425" bIns="91425" anchor="t" anchorCtr="0">
            <a:noAutofit/>
          </a:bodyPr>
          <a:lstStyle/>
          <a:p>
            <a:pPr lvl="0" algn="ctr" rtl="0">
              <a:spcBef>
                <a:spcPts val="0"/>
              </a:spcBef>
              <a:buNone/>
            </a:pPr>
            <a:r>
              <a:rPr lang="en" sz="3000">
                <a:solidFill>
                  <a:srgbClr val="0B0080"/>
                </a:solidFill>
              </a:rPr>
              <a:t>Minecraft Parties </a:t>
            </a:r>
          </a:p>
          <a:p>
            <a:pPr lvl="0" algn="ctr">
              <a:spcBef>
                <a:spcPts val="0"/>
              </a:spcBef>
              <a:buNone/>
            </a:pPr>
            <a:r>
              <a:rPr lang="en">
                <a:solidFill>
                  <a:srgbClr val="0B0080"/>
                </a:solidFill>
              </a:rPr>
              <a:t>@ The East Brunswick Public Library</a:t>
            </a:r>
          </a:p>
        </p:txBody>
      </p:sp>
      <p:sp>
        <p:nvSpPr>
          <p:cNvPr id="278" name="Shape 278"/>
          <p:cNvSpPr txBox="1"/>
          <p:nvPr/>
        </p:nvSpPr>
        <p:spPr>
          <a:xfrm>
            <a:off x="1100400" y="1211675"/>
            <a:ext cx="7591500" cy="831000"/>
          </a:xfrm>
          <a:prstGeom prst="rect">
            <a:avLst/>
          </a:prstGeom>
          <a:noFill/>
          <a:ln>
            <a:noFill/>
          </a:ln>
        </p:spPr>
        <p:txBody>
          <a:bodyPr lIns="91425" tIns="91425" rIns="91425" bIns="91425" anchor="t" anchorCtr="0">
            <a:noAutofit/>
          </a:bodyPr>
          <a:lstStyle/>
          <a:p>
            <a:pPr lvl="0">
              <a:spcBef>
                <a:spcPts val="0"/>
              </a:spcBef>
              <a:buNone/>
            </a:pPr>
            <a:r>
              <a:rPr lang="en" sz="2400" b="1">
                <a:solidFill>
                  <a:srgbClr val="004C52"/>
                </a:solidFill>
                <a:latin typeface="Karla"/>
                <a:ea typeface="Karla"/>
                <a:cs typeface="Karla"/>
                <a:sym typeface="Karla"/>
              </a:rPr>
              <a:t>Minecraft parties come in two parts:</a:t>
            </a:r>
          </a:p>
          <a:p>
            <a:pPr lvl="0">
              <a:spcBef>
                <a:spcPts val="0"/>
              </a:spcBef>
              <a:buNone/>
            </a:pPr>
            <a:endParaRPr sz="2400">
              <a:solidFill>
                <a:srgbClr val="004C52"/>
              </a:solidFill>
              <a:latin typeface="Karla"/>
              <a:ea typeface="Karla"/>
              <a:cs typeface="Karla"/>
              <a:sym typeface="Karla"/>
            </a:endParaRPr>
          </a:p>
          <a:p>
            <a:pPr lvl="0">
              <a:spcBef>
                <a:spcPts val="0"/>
              </a:spcBef>
              <a:buNone/>
            </a:pPr>
            <a:r>
              <a:rPr lang="en" sz="2400" b="1">
                <a:solidFill>
                  <a:srgbClr val="004C52"/>
                </a:solidFill>
                <a:latin typeface="Karla"/>
                <a:ea typeface="Karla"/>
                <a:cs typeface="Karla"/>
                <a:sym typeface="Karla"/>
              </a:rPr>
              <a:t>Part 1:</a:t>
            </a:r>
          </a:p>
          <a:p>
            <a:pPr lvl="0">
              <a:spcBef>
                <a:spcPts val="0"/>
              </a:spcBef>
              <a:buNone/>
            </a:pPr>
            <a:r>
              <a:rPr lang="en">
                <a:solidFill>
                  <a:srgbClr val="004C52"/>
                </a:solidFill>
                <a:latin typeface="Karla"/>
                <a:ea typeface="Karla"/>
                <a:cs typeface="Karla"/>
                <a:sym typeface="Karla"/>
              </a:rPr>
              <a:t>	</a:t>
            </a:r>
            <a:r>
              <a:rPr lang="en" sz="1800" b="1">
                <a:solidFill>
                  <a:srgbClr val="004C52"/>
                </a:solidFill>
                <a:latin typeface="Karla"/>
                <a:ea typeface="Karla"/>
                <a:cs typeface="Karla"/>
                <a:sym typeface="Karla"/>
              </a:rPr>
              <a:t>Taking turns playing Minecraft on the computers and iPads.</a:t>
            </a:r>
          </a:p>
          <a:p>
            <a:pPr marL="1371600" lvl="0" indent="-342900" rtl="0">
              <a:spcBef>
                <a:spcPts val="0"/>
              </a:spcBef>
              <a:buClr>
                <a:srgbClr val="004C52"/>
              </a:buClr>
              <a:buSzPct val="100000"/>
              <a:buFont typeface="Karla"/>
              <a:buChar char="●"/>
            </a:pPr>
            <a:r>
              <a:rPr lang="en" sz="1800">
                <a:solidFill>
                  <a:srgbClr val="004C52"/>
                </a:solidFill>
                <a:latin typeface="Karla"/>
                <a:ea typeface="Karla"/>
                <a:cs typeface="Karla"/>
                <a:sym typeface="Karla"/>
              </a:rPr>
              <a:t>15 minute shifts.</a:t>
            </a:r>
          </a:p>
          <a:p>
            <a:pPr marL="1371600" lvl="0" indent="-342900" rtl="0">
              <a:spcBef>
                <a:spcPts val="0"/>
              </a:spcBef>
              <a:buClr>
                <a:srgbClr val="004C52"/>
              </a:buClr>
              <a:buSzPct val="100000"/>
              <a:buFont typeface="Karla"/>
              <a:buChar char="●"/>
            </a:pPr>
            <a:r>
              <a:rPr lang="en" sz="1800">
                <a:solidFill>
                  <a:srgbClr val="004C52"/>
                </a:solidFill>
                <a:latin typeface="Karla"/>
                <a:ea typeface="Karla"/>
                <a:cs typeface="Karla"/>
                <a:sym typeface="Karla"/>
              </a:rPr>
              <a:t>Free play.  Multiplayer or single, whatever mode they wish.</a:t>
            </a:r>
          </a:p>
          <a:p>
            <a:pPr marL="1371600" lvl="0" indent="-342900" rtl="0">
              <a:spcBef>
                <a:spcPts val="0"/>
              </a:spcBef>
              <a:buClr>
                <a:srgbClr val="004C52"/>
              </a:buClr>
              <a:buSzPct val="100000"/>
              <a:buFont typeface="Karla"/>
              <a:buChar char="●"/>
            </a:pPr>
            <a:r>
              <a:rPr lang="en" sz="1800">
                <a:solidFill>
                  <a:srgbClr val="004C52"/>
                </a:solidFill>
                <a:latin typeface="Karla"/>
                <a:ea typeface="Karla"/>
                <a:cs typeface="Karla"/>
                <a:sym typeface="Karla"/>
              </a:rPr>
              <a:t>No formal challenges at EBPL because there are just too many attendees!</a:t>
            </a:r>
          </a:p>
          <a:p>
            <a:pPr marL="1371600" lvl="0" indent="-342900" rtl="0">
              <a:spcBef>
                <a:spcPts val="0"/>
              </a:spcBef>
              <a:buClr>
                <a:srgbClr val="004C52"/>
              </a:buClr>
              <a:buSzPct val="100000"/>
              <a:buFont typeface="Karla"/>
              <a:buChar char="●"/>
            </a:pPr>
            <a:r>
              <a:rPr lang="en" sz="1800">
                <a:solidFill>
                  <a:srgbClr val="004C52"/>
                </a:solidFill>
                <a:latin typeface="Karla"/>
                <a:ea typeface="Karla"/>
                <a:cs typeface="Karla"/>
                <a:sym typeface="Karla"/>
              </a:rPr>
              <a:t>Teen volunteers in charge of logging kids onto computers and making sure the shifts change over.</a:t>
            </a:r>
          </a:p>
          <a:p>
            <a:pPr marL="457200" lvl="0" indent="0">
              <a:spcBef>
                <a:spcPts val="0"/>
              </a:spcBef>
              <a:buNone/>
            </a:pPr>
            <a:endParaRPr>
              <a:solidFill>
                <a:srgbClr val="0B0080"/>
              </a:solidFill>
              <a:latin typeface="Karla"/>
              <a:ea typeface="Karla"/>
              <a:cs typeface="Karla"/>
              <a:sym typeface="Karla"/>
            </a:endParaRPr>
          </a:p>
        </p:txBody>
      </p:sp>
      <p:pic>
        <p:nvPicPr>
          <p:cNvPr id="279" name="Shape 279"/>
          <p:cNvPicPr preferRelativeResize="0"/>
          <p:nvPr/>
        </p:nvPicPr>
        <p:blipFill>
          <a:blip r:embed="rId3">
            <a:alphaModFix/>
          </a:blip>
          <a:stretch>
            <a:fillRect/>
          </a:stretch>
        </p:blipFill>
        <p:spPr>
          <a:xfrm>
            <a:off x="493375" y="2810237"/>
            <a:ext cx="1543050" cy="1800225"/>
          </a:xfrm>
          <a:prstGeom prst="rect">
            <a:avLst/>
          </a:prstGeom>
          <a:noFill/>
          <a:ln>
            <a:noFill/>
          </a:ln>
        </p:spPr>
      </p:pic>
      <p:pic>
        <p:nvPicPr>
          <p:cNvPr id="280" name="Shape 280"/>
          <p:cNvPicPr preferRelativeResize="0"/>
          <p:nvPr/>
        </p:nvPicPr>
        <p:blipFill>
          <a:blip r:embed="rId4">
            <a:alphaModFix/>
          </a:blip>
          <a:stretch>
            <a:fillRect/>
          </a:stretch>
        </p:blipFill>
        <p:spPr>
          <a:xfrm>
            <a:off x="6720650" y="1304749"/>
            <a:ext cx="802664" cy="8309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886650" y="237675"/>
            <a:ext cx="7370700" cy="857400"/>
          </a:xfrm>
          <a:prstGeom prst="rect">
            <a:avLst/>
          </a:prstGeom>
        </p:spPr>
        <p:txBody>
          <a:bodyPr lIns="91425" tIns="91425" rIns="91425" bIns="91425" anchor="t" anchorCtr="0">
            <a:noAutofit/>
          </a:bodyPr>
          <a:lstStyle/>
          <a:p>
            <a:pPr lvl="0">
              <a:spcBef>
                <a:spcPts val="0"/>
              </a:spcBef>
              <a:buNone/>
            </a:pPr>
            <a:r>
              <a:rPr lang="en">
                <a:solidFill>
                  <a:srgbClr val="0B0080"/>
                </a:solidFill>
              </a:rPr>
              <a:t>Minecraft Parties @ EBPL Part 2 - Getting Crafty</a:t>
            </a:r>
          </a:p>
        </p:txBody>
      </p:sp>
      <p:sp>
        <p:nvSpPr>
          <p:cNvPr id="286" name="Shape 286"/>
          <p:cNvSpPr txBox="1"/>
          <p:nvPr/>
        </p:nvSpPr>
        <p:spPr>
          <a:xfrm>
            <a:off x="952050" y="1310600"/>
            <a:ext cx="7121700" cy="831000"/>
          </a:xfrm>
          <a:prstGeom prst="rect">
            <a:avLst/>
          </a:prstGeom>
          <a:noFill/>
          <a:ln>
            <a:noFill/>
          </a:ln>
        </p:spPr>
        <p:txBody>
          <a:bodyPr lIns="91425" tIns="91425" rIns="91425" bIns="91425" anchor="t" anchorCtr="0">
            <a:noAutofit/>
          </a:bodyPr>
          <a:lstStyle/>
          <a:p>
            <a:pPr lvl="0" algn="ctr" rtl="0">
              <a:spcBef>
                <a:spcPts val="0"/>
              </a:spcBef>
              <a:buNone/>
            </a:pPr>
            <a:r>
              <a:rPr lang="en" sz="2400" b="1">
                <a:solidFill>
                  <a:srgbClr val="00AE9D"/>
                </a:solidFill>
                <a:latin typeface="Karla"/>
                <a:ea typeface="Karla"/>
                <a:cs typeface="Karla"/>
                <a:sym typeface="Karla"/>
              </a:rPr>
              <a:t>Minecraft-y Activities</a:t>
            </a:r>
          </a:p>
          <a:p>
            <a:pPr lvl="0" algn="ctr" rtl="0">
              <a:spcBef>
                <a:spcPts val="0"/>
              </a:spcBef>
              <a:buNone/>
            </a:pPr>
            <a:endParaRPr sz="800" b="1">
              <a:solidFill>
                <a:srgbClr val="00AE9D"/>
              </a:solidFill>
              <a:latin typeface="Karla"/>
              <a:ea typeface="Karla"/>
              <a:cs typeface="Karla"/>
              <a:sym typeface="Karla"/>
            </a:endParaRPr>
          </a:p>
          <a:p>
            <a:pPr marL="457200" lvl="0" indent="-342900" rtl="0">
              <a:spcBef>
                <a:spcPts val="0"/>
              </a:spcBef>
              <a:buClr>
                <a:srgbClr val="0B0080"/>
              </a:buClr>
              <a:buSzPct val="100000"/>
              <a:buFont typeface="Karla"/>
              <a:buChar char="●"/>
            </a:pPr>
            <a:r>
              <a:rPr lang="en" sz="1800">
                <a:solidFill>
                  <a:srgbClr val="0B0080"/>
                </a:solidFill>
                <a:latin typeface="Karla"/>
                <a:ea typeface="Karla"/>
                <a:cs typeface="Karla"/>
                <a:sym typeface="Karla"/>
              </a:rPr>
              <a:t>LOTS of ideas on Pinterest</a:t>
            </a:r>
          </a:p>
          <a:p>
            <a:pPr marL="457200" lvl="0" indent="-342900" rtl="0">
              <a:spcBef>
                <a:spcPts val="0"/>
              </a:spcBef>
              <a:buClr>
                <a:srgbClr val="0B0080"/>
              </a:buClr>
              <a:buSzPct val="100000"/>
              <a:buFont typeface="Karla"/>
              <a:buChar char="●"/>
            </a:pPr>
            <a:r>
              <a:rPr lang="en" sz="1800">
                <a:solidFill>
                  <a:srgbClr val="0B0080"/>
                </a:solidFill>
                <a:latin typeface="Karla"/>
                <a:ea typeface="Karla"/>
                <a:cs typeface="Karla"/>
                <a:sym typeface="Karla"/>
              </a:rPr>
              <a:t>EBPL currently runs:</a:t>
            </a:r>
          </a:p>
          <a:p>
            <a:pPr marL="914400" lvl="1" indent="-342900" rtl="0">
              <a:spcBef>
                <a:spcPts val="0"/>
              </a:spcBef>
              <a:buClr>
                <a:srgbClr val="0B0080"/>
              </a:buClr>
              <a:buSzPct val="100000"/>
              <a:buFont typeface="Karla"/>
              <a:buChar char="○"/>
            </a:pPr>
            <a:r>
              <a:rPr lang="en" sz="1800">
                <a:solidFill>
                  <a:srgbClr val="0B0080"/>
                </a:solidFill>
                <a:latin typeface="Karla"/>
                <a:ea typeface="Karla"/>
                <a:cs typeface="Karla"/>
                <a:sym typeface="Karla"/>
              </a:rPr>
              <a:t>Minecraft Bingo</a:t>
            </a:r>
          </a:p>
          <a:p>
            <a:pPr marL="914400" lvl="1" indent="-342900" rtl="0">
              <a:spcBef>
                <a:spcPts val="0"/>
              </a:spcBef>
              <a:buClr>
                <a:srgbClr val="0B0080"/>
              </a:buClr>
              <a:buSzPct val="100000"/>
              <a:buFont typeface="Karla"/>
              <a:buChar char="○"/>
            </a:pPr>
            <a:r>
              <a:rPr lang="en" sz="1800">
                <a:solidFill>
                  <a:srgbClr val="0B0080"/>
                </a:solidFill>
                <a:latin typeface="Karla"/>
                <a:ea typeface="Karla"/>
                <a:cs typeface="Karla"/>
                <a:sym typeface="Karla"/>
              </a:rPr>
              <a:t>Go! Minecraft</a:t>
            </a:r>
          </a:p>
          <a:p>
            <a:pPr marL="914400" lvl="1" indent="-342900" rtl="0">
              <a:spcBef>
                <a:spcPts val="0"/>
              </a:spcBef>
              <a:buClr>
                <a:srgbClr val="0B0080"/>
              </a:buClr>
              <a:buSzPct val="100000"/>
              <a:buFont typeface="Karla"/>
              <a:buChar char="○"/>
            </a:pPr>
            <a:r>
              <a:rPr lang="en" sz="1800">
                <a:solidFill>
                  <a:srgbClr val="0B0080"/>
                </a:solidFill>
                <a:latin typeface="Karla"/>
                <a:ea typeface="Karla"/>
                <a:cs typeface="Karla"/>
                <a:sym typeface="Karla"/>
              </a:rPr>
              <a:t>Minecraft Memory</a:t>
            </a:r>
          </a:p>
          <a:p>
            <a:pPr marL="914400" lvl="1" indent="-342900" rtl="0">
              <a:spcBef>
                <a:spcPts val="0"/>
              </a:spcBef>
              <a:buClr>
                <a:srgbClr val="0B0080"/>
              </a:buClr>
              <a:buSzPct val="100000"/>
              <a:buFont typeface="Karla"/>
              <a:buChar char="○"/>
            </a:pPr>
            <a:r>
              <a:rPr lang="en" sz="1800">
                <a:solidFill>
                  <a:srgbClr val="0B0080"/>
                </a:solidFill>
                <a:latin typeface="Karla"/>
                <a:ea typeface="Karla"/>
                <a:cs typeface="Karla"/>
                <a:sym typeface="Karla"/>
              </a:rPr>
              <a:t>Minecraft themed Lego build</a:t>
            </a:r>
          </a:p>
          <a:p>
            <a:pPr marL="914400" lvl="1" indent="-342900" rtl="0">
              <a:spcBef>
                <a:spcPts val="0"/>
              </a:spcBef>
              <a:buClr>
                <a:srgbClr val="0B0080"/>
              </a:buClr>
              <a:buSzPct val="100000"/>
              <a:buFont typeface="Karla"/>
              <a:buChar char="○"/>
            </a:pPr>
            <a:r>
              <a:rPr lang="en" sz="1800">
                <a:solidFill>
                  <a:srgbClr val="0B0080"/>
                </a:solidFill>
                <a:latin typeface="Karla"/>
                <a:ea typeface="Karla"/>
                <a:cs typeface="Karla"/>
                <a:sym typeface="Karla"/>
              </a:rPr>
              <a:t>Minecraft Scavenger Hunt</a:t>
            </a:r>
          </a:p>
          <a:p>
            <a:pPr marL="914400" lvl="1" indent="-342900" rtl="0">
              <a:spcBef>
                <a:spcPts val="0"/>
              </a:spcBef>
              <a:buClr>
                <a:srgbClr val="0B0080"/>
              </a:buClr>
              <a:buSzPct val="100000"/>
              <a:buFont typeface="Karla"/>
              <a:buChar char="○"/>
            </a:pPr>
            <a:r>
              <a:rPr lang="en" sz="1800">
                <a:solidFill>
                  <a:srgbClr val="0B0080"/>
                </a:solidFill>
                <a:latin typeface="Karla"/>
                <a:ea typeface="Karla"/>
                <a:cs typeface="Karla"/>
                <a:sym typeface="Karla"/>
              </a:rPr>
              <a:t>Minecraft themed Post-it Note designs</a:t>
            </a:r>
          </a:p>
          <a:p>
            <a:pPr marL="914400" lvl="1" indent="-342900" rtl="0">
              <a:spcBef>
                <a:spcPts val="0"/>
              </a:spcBef>
              <a:buClr>
                <a:srgbClr val="0B0080"/>
              </a:buClr>
              <a:buSzPct val="100000"/>
              <a:buFont typeface="Karla"/>
              <a:buChar char="○"/>
            </a:pPr>
            <a:r>
              <a:rPr lang="en" sz="1800">
                <a:solidFill>
                  <a:srgbClr val="0B0080"/>
                </a:solidFill>
                <a:latin typeface="Karla"/>
                <a:ea typeface="Karla"/>
                <a:cs typeface="Karla"/>
                <a:sym typeface="Karla"/>
              </a:rPr>
              <a:t>Minecraft cooking</a:t>
            </a:r>
          </a:p>
          <a:p>
            <a:pPr marL="914400" lvl="1" indent="-342900" rtl="0">
              <a:spcBef>
                <a:spcPts val="0"/>
              </a:spcBef>
              <a:buClr>
                <a:srgbClr val="0B0080"/>
              </a:buClr>
              <a:buSzPct val="100000"/>
              <a:buFont typeface="Karla"/>
              <a:buChar char="○"/>
            </a:pPr>
            <a:r>
              <a:rPr lang="en" sz="1800">
                <a:solidFill>
                  <a:srgbClr val="0B0080"/>
                </a:solidFill>
                <a:latin typeface="Karla"/>
                <a:ea typeface="Karla"/>
                <a:cs typeface="Karla"/>
                <a:sym typeface="Karla"/>
              </a:rPr>
              <a:t>Minecraft origami/papercrafts</a:t>
            </a:r>
          </a:p>
          <a:p>
            <a:pPr marL="914400" lvl="1" indent="-342900">
              <a:spcBef>
                <a:spcPts val="0"/>
              </a:spcBef>
              <a:buClr>
                <a:srgbClr val="0B0080"/>
              </a:buClr>
              <a:buSzPct val="100000"/>
              <a:buFont typeface="Karla"/>
              <a:buChar char="○"/>
            </a:pPr>
            <a:r>
              <a:rPr lang="en" sz="1800">
                <a:solidFill>
                  <a:srgbClr val="0B0080"/>
                </a:solidFill>
                <a:latin typeface="Karla"/>
                <a:ea typeface="Karla"/>
                <a:cs typeface="Karla"/>
                <a:sym typeface="Karla"/>
              </a:rPr>
              <a:t>Minecraft themed perler bead art</a:t>
            </a:r>
          </a:p>
        </p:txBody>
      </p:sp>
      <p:pic>
        <p:nvPicPr>
          <p:cNvPr id="287" name="Shape 287"/>
          <p:cNvPicPr preferRelativeResize="0"/>
          <p:nvPr/>
        </p:nvPicPr>
        <p:blipFill>
          <a:blip r:embed="rId3">
            <a:alphaModFix/>
          </a:blip>
          <a:stretch>
            <a:fillRect/>
          </a:stretch>
        </p:blipFill>
        <p:spPr>
          <a:xfrm>
            <a:off x="6650012" y="2947312"/>
            <a:ext cx="1533525" cy="1438275"/>
          </a:xfrm>
          <a:prstGeom prst="rect">
            <a:avLst/>
          </a:prstGeom>
          <a:noFill/>
          <a:ln>
            <a:noFill/>
          </a:ln>
        </p:spPr>
      </p:pic>
      <p:pic>
        <p:nvPicPr>
          <p:cNvPr id="288" name="Shape 288"/>
          <p:cNvPicPr preferRelativeResize="0"/>
          <p:nvPr/>
        </p:nvPicPr>
        <p:blipFill>
          <a:blip r:embed="rId4">
            <a:alphaModFix/>
          </a:blip>
          <a:stretch>
            <a:fillRect/>
          </a:stretch>
        </p:blipFill>
        <p:spPr>
          <a:xfrm>
            <a:off x="7999549" y="2216421"/>
            <a:ext cx="1144450" cy="1151103"/>
          </a:xfrm>
          <a:prstGeom prst="rect">
            <a:avLst/>
          </a:prstGeom>
          <a:noFill/>
          <a:ln>
            <a:noFill/>
          </a:ln>
        </p:spPr>
      </p:pic>
      <p:pic>
        <p:nvPicPr>
          <p:cNvPr id="289" name="Shape 289"/>
          <p:cNvPicPr preferRelativeResize="0"/>
          <p:nvPr/>
        </p:nvPicPr>
        <p:blipFill>
          <a:blip r:embed="rId5">
            <a:alphaModFix/>
          </a:blip>
          <a:stretch>
            <a:fillRect/>
          </a:stretch>
        </p:blipFill>
        <p:spPr>
          <a:xfrm>
            <a:off x="5995569" y="1996144"/>
            <a:ext cx="942615" cy="1444599"/>
          </a:xfrm>
          <a:prstGeom prst="rect">
            <a:avLst/>
          </a:prstGeom>
          <a:noFill/>
          <a:ln>
            <a:noFill/>
          </a:ln>
        </p:spPr>
      </p:pic>
      <p:pic>
        <p:nvPicPr>
          <p:cNvPr id="290" name="Shape 290"/>
          <p:cNvPicPr preferRelativeResize="0"/>
          <p:nvPr/>
        </p:nvPicPr>
        <p:blipFill>
          <a:blip r:embed="rId6">
            <a:alphaModFix/>
          </a:blip>
          <a:stretch>
            <a:fillRect/>
          </a:stretch>
        </p:blipFill>
        <p:spPr>
          <a:xfrm>
            <a:off x="1786850" y="1095074"/>
            <a:ext cx="802664" cy="830999"/>
          </a:xfrm>
          <a:prstGeom prst="rect">
            <a:avLst/>
          </a:prstGeom>
          <a:noFill/>
          <a:ln>
            <a:noFill/>
          </a:ln>
        </p:spPr>
      </p:pic>
      <p:pic>
        <p:nvPicPr>
          <p:cNvPr id="291" name="Shape 291"/>
          <p:cNvPicPr preferRelativeResize="0"/>
          <p:nvPr/>
        </p:nvPicPr>
        <p:blipFill>
          <a:blip r:embed="rId7">
            <a:alphaModFix/>
          </a:blip>
          <a:stretch>
            <a:fillRect/>
          </a:stretch>
        </p:blipFill>
        <p:spPr>
          <a:xfrm>
            <a:off x="164500" y="3180372"/>
            <a:ext cx="1282387" cy="15308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endParaRPr/>
          </a:p>
        </p:txBody>
      </p:sp>
      <p:pic>
        <p:nvPicPr>
          <p:cNvPr id="297" name="Shape 297"/>
          <p:cNvPicPr preferRelativeResize="0"/>
          <p:nvPr/>
        </p:nvPicPr>
        <p:blipFill>
          <a:blip r:embed="rId3">
            <a:alphaModFix/>
          </a:blip>
          <a:stretch>
            <a:fillRect/>
          </a:stretch>
        </p:blipFill>
        <p:spPr>
          <a:xfrm>
            <a:off x="6429374" y="136024"/>
            <a:ext cx="2398623" cy="2398623"/>
          </a:xfrm>
          <a:prstGeom prst="rect">
            <a:avLst/>
          </a:prstGeom>
          <a:noFill/>
          <a:ln>
            <a:noFill/>
          </a:ln>
        </p:spPr>
      </p:pic>
      <p:pic>
        <p:nvPicPr>
          <p:cNvPr id="298" name="Shape 298"/>
          <p:cNvPicPr preferRelativeResize="0"/>
          <p:nvPr/>
        </p:nvPicPr>
        <p:blipFill>
          <a:blip r:embed="rId4">
            <a:alphaModFix/>
          </a:blip>
          <a:stretch>
            <a:fillRect/>
          </a:stretch>
        </p:blipFill>
        <p:spPr>
          <a:xfrm>
            <a:off x="206100" y="197824"/>
            <a:ext cx="2950925" cy="2213200"/>
          </a:xfrm>
          <a:prstGeom prst="rect">
            <a:avLst/>
          </a:prstGeom>
          <a:noFill/>
          <a:ln>
            <a:noFill/>
          </a:ln>
        </p:spPr>
      </p:pic>
      <p:pic>
        <p:nvPicPr>
          <p:cNvPr id="299" name="Shape 299"/>
          <p:cNvPicPr preferRelativeResize="0"/>
          <p:nvPr/>
        </p:nvPicPr>
        <p:blipFill>
          <a:blip r:embed="rId5">
            <a:alphaModFix/>
          </a:blip>
          <a:stretch>
            <a:fillRect/>
          </a:stretch>
        </p:blipFill>
        <p:spPr>
          <a:xfrm>
            <a:off x="886649" y="2151374"/>
            <a:ext cx="3890622" cy="2917973"/>
          </a:xfrm>
          <a:prstGeom prst="rect">
            <a:avLst/>
          </a:prstGeom>
          <a:noFill/>
          <a:ln>
            <a:noFill/>
          </a:ln>
        </p:spPr>
      </p:pic>
      <p:pic>
        <p:nvPicPr>
          <p:cNvPr id="300" name="Shape 300"/>
          <p:cNvPicPr preferRelativeResize="0"/>
          <p:nvPr/>
        </p:nvPicPr>
        <p:blipFill>
          <a:blip r:embed="rId6">
            <a:alphaModFix/>
          </a:blip>
          <a:stretch>
            <a:fillRect/>
          </a:stretch>
        </p:blipFill>
        <p:spPr>
          <a:xfrm>
            <a:off x="5224525" y="2262675"/>
            <a:ext cx="2806674" cy="28066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997925" y="138775"/>
            <a:ext cx="7370700" cy="857400"/>
          </a:xfrm>
          <a:prstGeom prst="rect">
            <a:avLst/>
          </a:prstGeom>
        </p:spPr>
        <p:txBody>
          <a:bodyPr lIns="91425" tIns="91425" rIns="91425" bIns="91425" anchor="t" anchorCtr="0">
            <a:noAutofit/>
          </a:bodyPr>
          <a:lstStyle/>
          <a:p>
            <a:pPr lvl="0" algn="ctr">
              <a:spcBef>
                <a:spcPts val="0"/>
              </a:spcBef>
              <a:buNone/>
            </a:pPr>
            <a:r>
              <a:rPr lang="en" sz="3000">
                <a:solidFill>
                  <a:srgbClr val="0B0080"/>
                </a:solidFill>
              </a:rPr>
              <a:t>Minecraft Party Logistics</a:t>
            </a:r>
          </a:p>
          <a:p>
            <a:pPr lvl="0" algn="ctr">
              <a:spcBef>
                <a:spcPts val="0"/>
              </a:spcBef>
              <a:buNone/>
            </a:pPr>
            <a:r>
              <a:rPr lang="en">
                <a:solidFill>
                  <a:srgbClr val="0B0080"/>
                </a:solidFill>
              </a:rPr>
              <a:t>(how to host a Minecraft party for 130+ kids)</a:t>
            </a:r>
          </a:p>
        </p:txBody>
      </p:sp>
      <p:sp>
        <p:nvSpPr>
          <p:cNvPr id="306" name="Shape 306"/>
          <p:cNvSpPr txBox="1"/>
          <p:nvPr/>
        </p:nvSpPr>
        <p:spPr>
          <a:xfrm>
            <a:off x="284375" y="1384800"/>
            <a:ext cx="6886800" cy="831000"/>
          </a:xfrm>
          <a:prstGeom prst="rect">
            <a:avLst/>
          </a:prstGeom>
          <a:noFill/>
          <a:ln>
            <a:noFill/>
          </a:ln>
        </p:spPr>
        <p:txBody>
          <a:bodyPr lIns="91425" tIns="91425" rIns="91425" bIns="91425" anchor="t" anchorCtr="0">
            <a:noAutofit/>
          </a:bodyPr>
          <a:lstStyle/>
          <a:p>
            <a:pPr marL="457200" lvl="0" indent="-323850" rtl="0">
              <a:spcBef>
                <a:spcPts val="0"/>
              </a:spcBef>
              <a:buClr>
                <a:srgbClr val="0B0080"/>
              </a:buClr>
              <a:buSzPct val="100000"/>
              <a:buFont typeface="Karla"/>
              <a:buChar char="●"/>
            </a:pPr>
            <a:r>
              <a:rPr lang="en" sz="1500" b="1">
                <a:solidFill>
                  <a:srgbClr val="0B0080"/>
                </a:solidFill>
                <a:latin typeface="Karla"/>
                <a:ea typeface="Karla"/>
                <a:cs typeface="Karla"/>
                <a:sym typeface="Karla"/>
              </a:rPr>
              <a:t>More kids than computers</a:t>
            </a:r>
          </a:p>
          <a:p>
            <a:pPr marL="914400" lvl="1" indent="-323850" rtl="0">
              <a:spcBef>
                <a:spcPts val="0"/>
              </a:spcBef>
              <a:buClr>
                <a:srgbClr val="0B0080"/>
              </a:buClr>
              <a:buSzPct val="100000"/>
              <a:buFont typeface="Karla"/>
              <a:buChar char="○"/>
            </a:pPr>
            <a:r>
              <a:rPr lang="en" sz="1500" b="1">
                <a:solidFill>
                  <a:srgbClr val="0B0080"/>
                </a:solidFill>
                <a:latin typeface="Karla"/>
                <a:ea typeface="Karla"/>
                <a:cs typeface="Karla"/>
                <a:sym typeface="Karla"/>
              </a:rPr>
              <a:t>1st idea - draw tickets for chance to play: total failure</a:t>
            </a:r>
          </a:p>
          <a:p>
            <a:pPr marL="914400" lvl="1" indent="-323850" rtl="0">
              <a:spcBef>
                <a:spcPts val="0"/>
              </a:spcBef>
              <a:buClr>
                <a:srgbClr val="0B0080"/>
              </a:buClr>
              <a:buSzPct val="100000"/>
              <a:buFont typeface="Karla"/>
              <a:buChar char="○"/>
            </a:pPr>
            <a:r>
              <a:rPr lang="en" sz="1500" b="1">
                <a:solidFill>
                  <a:srgbClr val="0B0080"/>
                </a:solidFill>
                <a:latin typeface="Karla"/>
                <a:ea typeface="Karla"/>
                <a:cs typeface="Karla"/>
                <a:sym typeface="Karla"/>
              </a:rPr>
              <a:t>2nd idea! - give out times passes : 8 passes per 15 minutes (Minecraft Tix)</a:t>
            </a:r>
          </a:p>
          <a:p>
            <a:pPr marL="457200" lvl="0" indent="-323850" rtl="0">
              <a:spcBef>
                <a:spcPts val="0"/>
              </a:spcBef>
              <a:buClr>
                <a:srgbClr val="0B0080"/>
              </a:buClr>
              <a:buSzPct val="100000"/>
              <a:buFont typeface="Karla"/>
              <a:buChar char="●"/>
            </a:pPr>
            <a:r>
              <a:rPr lang="en" sz="1500" b="1">
                <a:solidFill>
                  <a:srgbClr val="0B0080"/>
                </a:solidFill>
                <a:latin typeface="Karla"/>
                <a:ea typeface="Karla"/>
                <a:cs typeface="Karla"/>
                <a:sym typeface="Karla"/>
              </a:rPr>
              <a:t>80 timed tickets to play on computers (2.5 hours)</a:t>
            </a:r>
          </a:p>
          <a:p>
            <a:pPr marL="457200" lvl="0" indent="-323850" rtl="0">
              <a:spcBef>
                <a:spcPts val="0"/>
              </a:spcBef>
              <a:buClr>
                <a:srgbClr val="0B0080"/>
              </a:buClr>
              <a:buSzPct val="100000"/>
              <a:buFont typeface="Karla"/>
              <a:buChar char="●"/>
            </a:pPr>
            <a:r>
              <a:rPr lang="en" sz="1500" b="1">
                <a:solidFill>
                  <a:srgbClr val="0B0080"/>
                </a:solidFill>
                <a:latin typeface="Karla"/>
                <a:ea typeface="Karla"/>
                <a:cs typeface="Karla"/>
                <a:sym typeface="Karla"/>
              </a:rPr>
              <a:t>Kids who were late to the party (or opt out of playing) get a Crafting Slip</a:t>
            </a:r>
          </a:p>
          <a:p>
            <a:pPr marL="457200" lvl="0" indent="-323850" rtl="0">
              <a:spcBef>
                <a:spcPts val="0"/>
              </a:spcBef>
              <a:buClr>
                <a:srgbClr val="0B0080"/>
              </a:buClr>
              <a:buSzPct val="100000"/>
              <a:buFont typeface="Karla"/>
              <a:buChar char="●"/>
            </a:pPr>
            <a:r>
              <a:rPr lang="en" sz="1500" b="1">
                <a:solidFill>
                  <a:srgbClr val="0B0080"/>
                </a:solidFill>
                <a:latin typeface="Karla"/>
                <a:ea typeface="Karla"/>
                <a:cs typeface="Karla"/>
                <a:sym typeface="Karla"/>
              </a:rPr>
              <a:t>For each activity you do, you get a stamp on your crafting table.  If you complete 4 activities, you get entered into a raffle to win a prize (minecraft swag)</a:t>
            </a:r>
          </a:p>
          <a:p>
            <a:pPr marL="457200" lvl="0" indent="-323850" rtl="0">
              <a:spcBef>
                <a:spcPts val="0"/>
              </a:spcBef>
              <a:buClr>
                <a:srgbClr val="0B0080"/>
              </a:buClr>
              <a:buSzPct val="100000"/>
              <a:buFont typeface="Karla"/>
              <a:buChar char="●"/>
            </a:pPr>
            <a:r>
              <a:rPr lang="en" sz="1500" b="1">
                <a:solidFill>
                  <a:srgbClr val="0B0080"/>
                </a:solidFill>
                <a:latin typeface="Karla"/>
                <a:ea typeface="Karla"/>
                <a:cs typeface="Karla"/>
                <a:sym typeface="Karla"/>
              </a:rPr>
              <a:t>Kids with the Crafting Slip (ie. came late or opted to not play), get 2 raffle tickets when they return their completed tables in compensation/incentive to do activities other than play Minecraft.</a:t>
            </a:r>
          </a:p>
          <a:p>
            <a:pPr marL="457200" lvl="0" indent="-323850">
              <a:spcBef>
                <a:spcPts val="0"/>
              </a:spcBef>
              <a:buClr>
                <a:srgbClr val="0B0080"/>
              </a:buClr>
              <a:buSzPct val="100000"/>
              <a:buFont typeface="Karla"/>
              <a:buChar char="●"/>
            </a:pPr>
            <a:r>
              <a:rPr lang="en" sz="1500" b="1">
                <a:solidFill>
                  <a:srgbClr val="0B0080"/>
                </a:solidFill>
                <a:latin typeface="Karla"/>
                <a:ea typeface="Karla"/>
                <a:cs typeface="Karla"/>
                <a:sym typeface="Karla"/>
              </a:rPr>
              <a:t>Raffle prizes: Cheap from Amazon! Give yourself plenty of lead time though as most come from China.</a:t>
            </a:r>
          </a:p>
        </p:txBody>
      </p:sp>
      <p:pic>
        <p:nvPicPr>
          <p:cNvPr id="307" name="Shape 307"/>
          <p:cNvPicPr preferRelativeResize="0"/>
          <p:nvPr/>
        </p:nvPicPr>
        <p:blipFill>
          <a:blip r:embed="rId3">
            <a:alphaModFix/>
          </a:blip>
          <a:stretch>
            <a:fillRect/>
          </a:stretch>
        </p:blipFill>
        <p:spPr>
          <a:xfrm rot="-1328170">
            <a:off x="7194190" y="1070927"/>
            <a:ext cx="1651991" cy="1054220"/>
          </a:xfrm>
          <a:prstGeom prst="rect">
            <a:avLst/>
          </a:prstGeom>
          <a:noFill/>
          <a:ln>
            <a:noFill/>
          </a:ln>
        </p:spPr>
      </p:pic>
      <p:pic>
        <p:nvPicPr>
          <p:cNvPr id="308" name="Shape 308"/>
          <p:cNvPicPr preferRelativeResize="0"/>
          <p:nvPr/>
        </p:nvPicPr>
        <p:blipFill>
          <a:blip r:embed="rId4">
            <a:alphaModFix/>
          </a:blip>
          <a:stretch>
            <a:fillRect/>
          </a:stretch>
        </p:blipFill>
        <p:spPr>
          <a:xfrm rot="1959427">
            <a:off x="7049991" y="3839572"/>
            <a:ext cx="1982245" cy="857399"/>
          </a:xfrm>
          <a:prstGeom prst="rect">
            <a:avLst/>
          </a:prstGeom>
          <a:noFill/>
          <a:ln>
            <a:noFill/>
          </a:ln>
        </p:spPr>
      </p:pic>
      <p:pic>
        <p:nvPicPr>
          <p:cNvPr id="309" name="Shape 309"/>
          <p:cNvPicPr preferRelativeResize="0"/>
          <p:nvPr/>
        </p:nvPicPr>
        <p:blipFill>
          <a:blip r:embed="rId5">
            <a:alphaModFix/>
          </a:blip>
          <a:stretch>
            <a:fillRect/>
          </a:stretch>
        </p:blipFill>
        <p:spPr>
          <a:xfrm>
            <a:off x="7105551" y="2371840"/>
            <a:ext cx="2001325" cy="100068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886650" y="196975"/>
            <a:ext cx="7370700" cy="857400"/>
          </a:xfrm>
          <a:prstGeom prst="rect">
            <a:avLst/>
          </a:prstGeom>
        </p:spPr>
        <p:txBody>
          <a:bodyPr lIns="91425" tIns="91425" rIns="91425" bIns="91425" anchor="t" anchorCtr="0">
            <a:noAutofit/>
          </a:bodyPr>
          <a:lstStyle/>
          <a:p>
            <a:pPr lvl="0" algn="ctr" rtl="0">
              <a:spcBef>
                <a:spcPts val="0"/>
              </a:spcBef>
              <a:buNone/>
            </a:pPr>
            <a:r>
              <a:rPr lang="en" sz="4800">
                <a:solidFill>
                  <a:srgbClr val="004C52"/>
                </a:solidFill>
              </a:rPr>
              <a:t>Game Themed Parties!</a:t>
            </a:r>
          </a:p>
        </p:txBody>
      </p:sp>
      <p:sp>
        <p:nvSpPr>
          <p:cNvPr id="315" name="Shape 315"/>
          <p:cNvSpPr txBox="1"/>
          <p:nvPr/>
        </p:nvSpPr>
        <p:spPr>
          <a:xfrm>
            <a:off x="3601050" y="1333462"/>
            <a:ext cx="5263500" cy="831000"/>
          </a:xfrm>
          <a:prstGeom prst="rect">
            <a:avLst/>
          </a:prstGeom>
          <a:noFill/>
          <a:ln>
            <a:noFill/>
          </a:ln>
        </p:spPr>
        <p:txBody>
          <a:bodyPr lIns="91425" tIns="91425" rIns="91425" bIns="91425" anchor="t" anchorCtr="0">
            <a:noAutofit/>
          </a:bodyPr>
          <a:lstStyle/>
          <a:p>
            <a:pPr lvl="0" algn="ctr" rtl="0">
              <a:spcBef>
                <a:spcPts val="0"/>
              </a:spcBef>
              <a:buNone/>
            </a:pPr>
            <a:r>
              <a:rPr lang="en" sz="3000">
                <a:latin typeface="Karla"/>
                <a:ea typeface="Karla"/>
                <a:cs typeface="Karla"/>
                <a:sym typeface="Karla"/>
              </a:rPr>
              <a:t>Mario and Nintendo</a:t>
            </a:r>
          </a:p>
          <a:p>
            <a:pPr lvl="0" algn="ctr" rtl="0">
              <a:spcBef>
                <a:spcPts val="0"/>
              </a:spcBef>
              <a:buNone/>
            </a:pPr>
            <a:endParaRPr sz="1800">
              <a:latin typeface="Karla"/>
              <a:ea typeface="Karla"/>
              <a:cs typeface="Karla"/>
              <a:sym typeface="Karla"/>
            </a:endParaRPr>
          </a:p>
        </p:txBody>
      </p:sp>
      <p:pic>
        <p:nvPicPr>
          <p:cNvPr id="316" name="Shape 316"/>
          <p:cNvPicPr preferRelativeResize="0"/>
          <p:nvPr/>
        </p:nvPicPr>
        <p:blipFill>
          <a:blip r:embed="rId3">
            <a:alphaModFix/>
          </a:blip>
          <a:stretch>
            <a:fillRect/>
          </a:stretch>
        </p:blipFill>
        <p:spPr>
          <a:xfrm>
            <a:off x="1403749" y="1203100"/>
            <a:ext cx="1692775" cy="3876049"/>
          </a:xfrm>
          <a:prstGeom prst="rect">
            <a:avLst/>
          </a:prstGeom>
          <a:noFill/>
          <a:ln>
            <a:noFill/>
          </a:ln>
        </p:spPr>
      </p:pic>
      <p:pic>
        <p:nvPicPr>
          <p:cNvPr id="317" name="Shape 317"/>
          <p:cNvPicPr preferRelativeResize="0"/>
          <p:nvPr/>
        </p:nvPicPr>
        <p:blipFill>
          <a:blip r:embed="rId4">
            <a:alphaModFix/>
          </a:blip>
          <a:stretch>
            <a:fillRect/>
          </a:stretch>
        </p:blipFill>
        <p:spPr>
          <a:xfrm>
            <a:off x="4134300" y="2035350"/>
            <a:ext cx="3289625" cy="25090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Benefits of Gaming</a:t>
            </a:r>
          </a:p>
        </p:txBody>
      </p:sp>
      <p:sp>
        <p:nvSpPr>
          <p:cNvPr id="110" name="Shape 110"/>
          <p:cNvSpPr txBox="1">
            <a:spLocks noGrp="1"/>
          </p:cNvSpPr>
          <p:nvPr>
            <p:ph type="body" idx="1"/>
          </p:nvPr>
        </p:nvSpPr>
        <p:spPr>
          <a:xfrm>
            <a:off x="886650" y="1598408"/>
            <a:ext cx="7370700" cy="3327300"/>
          </a:xfrm>
          <a:prstGeom prst="rect">
            <a:avLst/>
          </a:prstGeom>
        </p:spPr>
        <p:txBody>
          <a:bodyPr lIns="91425" tIns="91425" rIns="91425" bIns="91425" anchor="t" anchorCtr="0">
            <a:noAutofit/>
          </a:bodyPr>
          <a:lstStyle/>
          <a:p>
            <a:pPr marL="457200" lvl="0" indent="-228600" rtl="0">
              <a:spcBef>
                <a:spcPts val="0"/>
              </a:spcBef>
            </a:pPr>
            <a:r>
              <a:rPr lang="en"/>
              <a:t>Gaming is often </a:t>
            </a:r>
            <a:r>
              <a:rPr lang="en" b="1"/>
              <a:t>social</a:t>
            </a:r>
          </a:p>
          <a:p>
            <a:pPr marL="457200" lvl="0" indent="-228600" rtl="0">
              <a:spcBef>
                <a:spcPts val="0"/>
              </a:spcBef>
            </a:pPr>
            <a:r>
              <a:rPr lang="en"/>
              <a:t>Requires </a:t>
            </a:r>
            <a:r>
              <a:rPr lang="en" b="1"/>
              <a:t>strategic</a:t>
            </a:r>
            <a:r>
              <a:rPr lang="en"/>
              <a:t> thinking</a:t>
            </a:r>
          </a:p>
          <a:p>
            <a:pPr marL="457200" lvl="0" indent="-228600" rtl="0">
              <a:spcBef>
                <a:spcPts val="0"/>
              </a:spcBef>
            </a:pPr>
            <a:r>
              <a:rPr lang="en"/>
              <a:t>Promotes c</a:t>
            </a:r>
            <a:r>
              <a:rPr lang="en" b="1"/>
              <a:t>reativity</a:t>
            </a:r>
            <a:r>
              <a:rPr lang="en"/>
              <a:t> through storytelling</a:t>
            </a:r>
          </a:p>
          <a:p>
            <a:pPr marL="457200" lvl="0" indent="-228600" rtl="0">
              <a:spcBef>
                <a:spcPts val="0"/>
              </a:spcBef>
            </a:pPr>
            <a:r>
              <a:rPr lang="en"/>
              <a:t>Relieves </a:t>
            </a:r>
            <a:r>
              <a:rPr lang="en" b="1"/>
              <a:t>stress</a:t>
            </a:r>
          </a:p>
          <a:p>
            <a:pPr marL="457200" lvl="0" indent="-228600" rtl="0">
              <a:spcBef>
                <a:spcPts val="0"/>
              </a:spcBef>
            </a:pPr>
            <a:r>
              <a:rPr lang="en"/>
              <a:t>Improves </a:t>
            </a:r>
            <a:r>
              <a:rPr lang="en" b="1"/>
              <a:t>spatial</a:t>
            </a:r>
            <a:r>
              <a:rPr lang="en"/>
              <a:t> reasoning, navigation, and memory</a:t>
            </a:r>
          </a:p>
          <a:p>
            <a:pPr marL="457200" lvl="0" indent="-228600">
              <a:spcBef>
                <a:spcPts val="0"/>
              </a:spcBef>
            </a:pPr>
            <a:r>
              <a:rPr lang="en"/>
              <a:t>...it’s </a:t>
            </a:r>
            <a:r>
              <a:rPr lang="en" b="1"/>
              <a:t>fun!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380125" y="130675"/>
            <a:ext cx="7877100" cy="1125000"/>
          </a:xfrm>
          <a:prstGeom prst="rect">
            <a:avLst/>
          </a:prstGeom>
        </p:spPr>
        <p:txBody>
          <a:bodyPr lIns="91425" tIns="91425" rIns="91425" bIns="91425" anchor="t" anchorCtr="0">
            <a:noAutofit/>
          </a:bodyPr>
          <a:lstStyle/>
          <a:p>
            <a:pPr lvl="0" algn="ctr" rtl="0">
              <a:spcBef>
                <a:spcPts val="0"/>
              </a:spcBef>
              <a:buNone/>
            </a:pPr>
            <a:r>
              <a:rPr lang="en" sz="4800">
                <a:solidFill>
                  <a:srgbClr val="004C52"/>
                </a:solidFill>
              </a:rPr>
              <a:t>Super Smash Brothers and Mario Kart</a:t>
            </a:r>
          </a:p>
        </p:txBody>
      </p:sp>
      <p:sp>
        <p:nvSpPr>
          <p:cNvPr id="247" name="Shape 247"/>
          <p:cNvSpPr txBox="1">
            <a:spLocks noGrp="1"/>
          </p:cNvSpPr>
          <p:nvPr>
            <p:ph type="body" idx="1"/>
          </p:nvPr>
        </p:nvSpPr>
        <p:spPr>
          <a:xfrm>
            <a:off x="886650" y="1724008"/>
            <a:ext cx="7370700" cy="3327300"/>
          </a:xfrm>
          <a:prstGeom prst="rect">
            <a:avLst/>
          </a:prstGeom>
        </p:spPr>
        <p:txBody>
          <a:bodyPr lIns="91425" tIns="91425" rIns="91425" bIns="91425" anchor="t" anchorCtr="0">
            <a:noAutofit/>
          </a:bodyPr>
          <a:lstStyle/>
          <a:p>
            <a:pPr marL="457200" lvl="0" indent="-228600" rtl="0">
              <a:spcBef>
                <a:spcPts val="0"/>
              </a:spcBef>
            </a:pPr>
            <a:r>
              <a:rPr lang="en"/>
              <a:t>Popular among all different ages</a:t>
            </a:r>
          </a:p>
          <a:p>
            <a:pPr marL="457200" lvl="0" indent="-228600" rtl="0">
              <a:spcBef>
                <a:spcPts val="0"/>
              </a:spcBef>
            </a:pPr>
            <a:r>
              <a:rPr lang="en"/>
              <a:t>Different variations across systems</a:t>
            </a:r>
          </a:p>
          <a:p>
            <a:pPr marL="457200" lvl="0" indent="-228600" rtl="0">
              <a:spcBef>
                <a:spcPts val="0"/>
              </a:spcBef>
            </a:pPr>
            <a:r>
              <a:rPr lang="en"/>
              <a:t>Easy to learn</a:t>
            </a:r>
          </a:p>
          <a:p>
            <a:pPr marL="457200" lvl="0" indent="-228600" rtl="0">
              <a:spcBef>
                <a:spcPts val="0"/>
              </a:spcBef>
            </a:pPr>
            <a:r>
              <a:rPr lang="en"/>
              <a:t>Easy to set up tournaments with a bracket system, some come within the game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886650" y="196975"/>
            <a:ext cx="7370700" cy="857400"/>
          </a:xfrm>
          <a:prstGeom prst="rect">
            <a:avLst/>
          </a:prstGeom>
        </p:spPr>
        <p:txBody>
          <a:bodyPr lIns="91425" tIns="91425" rIns="91425" bIns="91425" anchor="t" anchorCtr="0">
            <a:noAutofit/>
          </a:bodyPr>
          <a:lstStyle/>
          <a:p>
            <a:pPr lvl="0" algn="ctr" rtl="0">
              <a:spcBef>
                <a:spcPts val="0"/>
              </a:spcBef>
              <a:buNone/>
            </a:pPr>
            <a:r>
              <a:rPr lang="en" sz="4800">
                <a:solidFill>
                  <a:srgbClr val="004C52"/>
                </a:solidFill>
              </a:rPr>
              <a:t>Other Program Ideas</a:t>
            </a:r>
          </a:p>
        </p:txBody>
      </p:sp>
      <p:sp>
        <p:nvSpPr>
          <p:cNvPr id="323" name="Shape 323"/>
          <p:cNvSpPr txBox="1"/>
          <p:nvPr/>
        </p:nvSpPr>
        <p:spPr>
          <a:xfrm>
            <a:off x="1294775" y="1377925"/>
            <a:ext cx="6830400" cy="3231000"/>
          </a:xfrm>
          <a:prstGeom prst="rect">
            <a:avLst/>
          </a:prstGeom>
          <a:noFill/>
          <a:ln>
            <a:noFill/>
          </a:ln>
        </p:spPr>
        <p:txBody>
          <a:bodyPr lIns="91425" tIns="91425" rIns="91425" bIns="91425" anchor="t" anchorCtr="0">
            <a:noAutofit/>
          </a:bodyPr>
          <a:lstStyle/>
          <a:p>
            <a:pPr lvl="0">
              <a:spcBef>
                <a:spcPts val="0"/>
              </a:spcBef>
              <a:buNone/>
            </a:pPr>
            <a:r>
              <a:rPr lang="en" sz="2400" b="1">
                <a:latin typeface="Raleway"/>
                <a:ea typeface="Raleway"/>
                <a:cs typeface="Raleway"/>
                <a:sym typeface="Raleway"/>
              </a:rPr>
              <a:t>-Escape the Room</a:t>
            </a:r>
          </a:p>
          <a:p>
            <a:pPr lvl="0">
              <a:spcBef>
                <a:spcPts val="0"/>
              </a:spcBef>
              <a:buNone/>
            </a:pPr>
            <a:r>
              <a:rPr lang="en" sz="2400" b="1">
                <a:latin typeface="Raleway"/>
                <a:ea typeface="Raleway"/>
                <a:cs typeface="Raleway"/>
                <a:sym typeface="Raleway"/>
              </a:rPr>
              <a:t>-Live Action Angry Birds</a:t>
            </a:r>
          </a:p>
          <a:p>
            <a:pPr lvl="0">
              <a:spcBef>
                <a:spcPts val="0"/>
              </a:spcBef>
              <a:buNone/>
            </a:pPr>
            <a:r>
              <a:rPr lang="en" sz="2400" b="1">
                <a:latin typeface="Raleway"/>
                <a:ea typeface="Raleway"/>
                <a:cs typeface="Raleway"/>
                <a:sym typeface="Raleway"/>
              </a:rPr>
              <a:t>-Jenga Tournament</a:t>
            </a:r>
          </a:p>
          <a:p>
            <a:pPr lvl="0">
              <a:spcBef>
                <a:spcPts val="0"/>
              </a:spcBef>
              <a:buNone/>
            </a:pPr>
            <a:r>
              <a:rPr lang="en" sz="2400" b="1">
                <a:latin typeface="Raleway"/>
                <a:ea typeface="Raleway"/>
                <a:cs typeface="Raleway"/>
                <a:sym typeface="Raleway"/>
              </a:rPr>
              <a:t>-Minecraft Crafts</a:t>
            </a:r>
          </a:p>
          <a:p>
            <a:pPr lvl="0">
              <a:spcBef>
                <a:spcPts val="0"/>
              </a:spcBef>
              <a:buNone/>
            </a:pPr>
            <a:r>
              <a:rPr lang="en" sz="2400" b="1">
                <a:latin typeface="Raleway"/>
                <a:ea typeface="Raleway"/>
                <a:cs typeface="Raleway"/>
                <a:sym typeface="Raleway"/>
              </a:rPr>
              <a:t>-Live Action Chess</a:t>
            </a:r>
          </a:p>
          <a:p>
            <a:pPr lvl="0">
              <a:spcBef>
                <a:spcPts val="0"/>
              </a:spcBef>
              <a:buNone/>
            </a:pPr>
            <a:endParaRPr sz="2400" b="1">
              <a:latin typeface="Raleway"/>
              <a:ea typeface="Raleway"/>
              <a:cs typeface="Raleway"/>
              <a:sym typeface="Raleway"/>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886650" y="287100"/>
            <a:ext cx="7370700" cy="857400"/>
          </a:xfrm>
          <a:prstGeom prst="rect">
            <a:avLst/>
          </a:prstGeom>
        </p:spPr>
        <p:txBody>
          <a:bodyPr lIns="91425" tIns="91425" rIns="91425" bIns="91425" anchor="t" anchorCtr="0">
            <a:noAutofit/>
          </a:bodyPr>
          <a:lstStyle/>
          <a:p>
            <a:pPr lvl="0" algn="ctr">
              <a:spcBef>
                <a:spcPts val="0"/>
              </a:spcBef>
              <a:buNone/>
            </a:pPr>
            <a:r>
              <a:rPr lang="en" sz="4800">
                <a:solidFill>
                  <a:srgbClr val="004C52"/>
                </a:solidFill>
              </a:rPr>
              <a:t>Offline Gaming </a:t>
            </a:r>
          </a:p>
          <a:p>
            <a:pPr lvl="0" algn="ctr">
              <a:spcBef>
                <a:spcPts val="0"/>
              </a:spcBef>
              <a:buNone/>
            </a:pPr>
            <a:r>
              <a:rPr lang="en">
                <a:solidFill>
                  <a:srgbClr val="004C52"/>
                </a:solidFill>
              </a:rPr>
              <a:t>(put down the electronics and back away slowly)</a:t>
            </a:r>
          </a:p>
        </p:txBody>
      </p:sp>
      <p:sp>
        <p:nvSpPr>
          <p:cNvPr id="329" name="Shape 329"/>
          <p:cNvSpPr txBox="1"/>
          <p:nvPr/>
        </p:nvSpPr>
        <p:spPr>
          <a:xfrm>
            <a:off x="98900" y="2262625"/>
            <a:ext cx="3819600" cy="831000"/>
          </a:xfrm>
          <a:prstGeom prst="rect">
            <a:avLst/>
          </a:prstGeom>
          <a:noFill/>
          <a:ln>
            <a:noFill/>
          </a:ln>
        </p:spPr>
        <p:txBody>
          <a:bodyPr lIns="91425" tIns="91425" rIns="91425" bIns="91425" anchor="t" anchorCtr="0">
            <a:noAutofit/>
          </a:bodyPr>
          <a:lstStyle/>
          <a:p>
            <a:pPr marL="457200" lvl="0" indent="-381000" rtl="0">
              <a:spcBef>
                <a:spcPts val="0"/>
              </a:spcBef>
              <a:buSzPct val="100000"/>
              <a:buFont typeface="Karla"/>
              <a:buChar char="●"/>
            </a:pPr>
            <a:r>
              <a:rPr lang="en" sz="2400">
                <a:latin typeface="Karla"/>
                <a:ea typeface="Karla"/>
                <a:cs typeface="Karla"/>
                <a:sym typeface="Karla"/>
              </a:rPr>
              <a:t>Gamers Guild</a:t>
            </a:r>
          </a:p>
          <a:p>
            <a:pPr marL="914400" lvl="1" indent="-381000" rtl="0">
              <a:spcBef>
                <a:spcPts val="0"/>
              </a:spcBef>
              <a:buSzPct val="100000"/>
              <a:buFont typeface="Karla"/>
              <a:buChar char="○"/>
            </a:pPr>
            <a:r>
              <a:rPr lang="en" sz="2400">
                <a:latin typeface="Karla"/>
                <a:ea typeface="Karla"/>
                <a:cs typeface="Karla"/>
                <a:sym typeface="Karla"/>
              </a:rPr>
              <a:t>Board Game of the Month</a:t>
            </a:r>
          </a:p>
          <a:p>
            <a:pPr marL="457200" lvl="0" indent="0" rtl="0">
              <a:spcBef>
                <a:spcPts val="0"/>
              </a:spcBef>
              <a:buNone/>
            </a:pPr>
            <a:endParaRPr sz="2400">
              <a:latin typeface="Karla"/>
              <a:ea typeface="Karla"/>
              <a:cs typeface="Karla"/>
              <a:sym typeface="Karla"/>
            </a:endParaRPr>
          </a:p>
          <a:p>
            <a:pPr marL="457200" lvl="0" indent="-381000" rtl="0">
              <a:spcBef>
                <a:spcPts val="0"/>
              </a:spcBef>
              <a:buSzPct val="100000"/>
              <a:buFont typeface="Karla"/>
              <a:buChar char="●"/>
            </a:pPr>
            <a:r>
              <a:rPr lang="en" sz="2400">
                <a:latin typeface="Karla"/>
                <a:ea typeface="Karla"/>
                <a:cs typeface="Karla"/>
                <a:sym typeface="Karla"/>
              </a:rPr>
              <a:t>Dungeons &amp; Dragons</a:t>
            </a:r>
          </a:p>
          <a:p>
            <a:pPr lvl="0" rtl="0">
              <a:spcBef>
                <a:spcPts val="0"/>
              </a:spcBef>
              <a:buNone/>
            </a:pPr>
            <a:endParaRPr sz="2400">
              <a:latin typeface="Karla"/>
              <a:ea typeface="Karla"/>
              <a:cs typeface="Karla"/>
              <a:sym typeface="Karla"/>
            </a:endParaRPr>
          </a:p>
          <a:p>
            <a:pPr marL="457200" lvl="0" indent="-381000" rtl="0">
              <a:spcBef>
                <a:spcPts val="0"/>
              </a:spcBef>
              <a:buSzPct val="100000"/>
              <a:buFont typeface="Karla"/>
              <a:buChar char="●"/>
            </a:pPr>
            <a:r>
              <a:rPr lang="en" sz="2400">
                <a:latin typeface="Karla"/>
                <a:ea typeface="Karla"/>
                <a:cs typeface="Karla"/>
                <a:sym typeface="Karla"/>
              </a:rPr>
              <a:t>Friday Game Day</a:t>
            </a:r>
          </a:p>
        </p:txBody>
      </p:sp>
      <p:pic>
        <p:nvPicPr>
          <p:cNvPr id="330" name="Shape 330"/>
          <p:cNvPicPr preferRelativeResize="0"/>
          <p:nvPr/>
        </p:nvPicPr>
        <p:blipFill>
          <a:blip r:embed="rId3">
            <a:alphaModFix/>
          </a:blip>
          <a:stretch>
            <a:fillRect/>
          </a:stretch>
        </p:blipFill>
        <p:spPr>
          <a:xfrm>
            <a:off x="3918550" y="1574149"/>
            <a:ext cx="5070924" cy="34704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886650" y="287100"/>
            <a:ext cx="7370700" cy="857400"/>
          </a:xfrm>
          <a:prstGeom prst="rect">
            <a:avLst/>
          </a:prstGeom>
        </p:spPr>
        <p:txBody>
          <a:bodyPr lIns="91425" tIns="91425" rIns="91425" bIns="91425" anchor="t" anchorCtr="0">
            <a:noAutofit/>
          </a:bodyPr>
          <a:lstStyle/>
          <a:p>
            <a:pPr lvl="0" algn="ctr" rtl="0">
              <a:spcBef>
                <a:spcPts val="0"/>
              </a:spcBef>
              <a:buNone/>
            </a:pPr>
            <a:r>
              <a:rPr lang="en" sz="4800">
                <a:solidFill>
                  <a:srgbClr val="004C52"/>
                </a:solidFill>
              </a:rPr>
              <a:t>Retro Game Day</a:t>
            </a:r>
          </a:p>
          <a:p>
            <a:pPr lvl="0" algn="ctr" rtl="0">
              <a:spcBef>
                <a:spcPts val="0"/>
              </a:spcBef>
              <a:buNone/>
            </a:pPr>
            <a:endParaRPr>
              <a:solidFill>
                <a:srgbClr val="004C52"/>
              </a:solidFill>
            </a:endParaRPr>
          </a:p>
        </p:txBody>
      </p:sp>
      <p:sp>
        <p:nvSpPr>
          <p:cNvPr id="336" name="Shape 336"/>
          <p:cNvSpPr txBox="1"/>
          <p:nvPr/>
        </p:nvSpPr>
        <p:spPr>
          <a:xfrm>
            <a:off x="89125" y="1381400"/>
            <a:ext cx="4698000" cy="3512700"/>
          </a:xfrm>
          <a:prstGeom prst="rect">
            <a:avLst/>
          </a:prstGeom>
          <a:noFill/>
          <a:ln>
            <a:noFill/>
          </a:ln>
        </p:spPr>
        <p:txBody>
          <a:bodyPr lIns="91425" tIns="91425" rIns="91425" bIns="91425" anchor="t" anchorCtr="0">
            <a:noAutofit/>
          </a:bodyPr>
          <a:lstStyle/>
          <a:p>
            <a:pPr lvl="0">
              <a:spcBef>
                <a:spcPts val="0"/>
              </a:spcBef>
              <a:buNone/>
            </a:pPr>
            <a:r>
              <a:rPr lang="en" sz="1800">
                <a:latin typeface="Karla"/>
                <a:ea typeface="Karla"/>
                <a:cs typeface="Karla"/>
                <a:sym typeface="Karla"/>
              </a:rPr>
              <a:t>Building on nostalgia, these all day programs have games ranging from the 1980’s through early 2000’s</a:t>
            </a:r>
          </a:p>
          <a:p>
            <a:pPr lvl="0">
              <a:spcBef>
                <a:spcPts val="0"/>
              </a:spcBef>
              <a:buNone/>
            </a:pPr>
            <a:r>
              <a:rPr lang="en" sz="1800">
                <a:latin typeface="Karla"/>
                <a:ea typeface="Karla"/>
                <a:cs typeface="Karla"/>
                <a:sym typeface="Karla"/>
              </a:rPr>
              <a:t>Examples of games used:</a:t>
            </a:r>
          </a:p>
          <a:p>
            <a:pPr lvl="0">
              <a:spcBef>
                <a:spcPts val="0"/>
              </a:spcBef>
              <a:buNone/>
            </a:pPr>
            <a:r>
              <a:rPr lang="en" sz="1800">
                <a:latin typeface="Karla"/>
                <a:ea typeface="Karla"/>
                <a:cs typeface="Karla"/>
                <a:sym typeface="Karla"/>
              </a:rPr>
              <a:t>Katamari Damacy</a:t>
            </a:r>
          </a:p>
          <a:p>
            <a:pPr lvl="0">
              <a:spcBef>
                <a:spcPts val="0"/>
              </a:spcBef>
              <a:buNone/>
            </a:pPr>
            <a:r>
              <a:rPr lang="en" sz="1800">
                <a:latin typeface="Karla"/>
                <a:ea typeface="Karla"/>
                <a:cs typeface="Karla"/>
                <a:sym typeface="Karla"/>
              </a:rPr>
              <a:t>Burger Time</a:t>
            </a:r>
          </a:p>
          <a:p>
            <a:pPr lvl="0">
              <a:spcBef>
                <a:spcPts val="0"/>
              </a:spcBef>
              <a:buNone/>
            </a:pPr>
            <a:r>
              <a:rPr lang="en" sz="1800">
                <a:latin typeface="Karla"/>
                <a:ea typeface="Karla"/>
                <a:cs typeface="Karla"/>
                <a:sym typeface="Karla"/>
              </a:rPr>
              <a:t>Pokemon Snap</a:t>
            </a:r>
          </a:p>
          <a:p>
            <a:pPr lvl="0">
              <a:spcBef>
                <a:spcPts val="0"/>
              </a:spcBef>
              <a:buNone/>
            </a:pPr>
            <a:r>
              <a:rPr lang="en" sz="1800">
                <a:latin typeface="Karla"/>
                <a:ea typeface="Karla"/>
                <a:cs typeface="Karla"/>
                <a:sym typeface="Karla"/>
              </a:rPr>
              <a:t>Mario Kart</a:t>
            </a:r>
          </a:p>
          <a:p>
            <a:pPr lvl="0">
              <a:spcBef>
                <a:spcPts val="0"/>
              </a:spcBef>
              <a:buNone/>
            </a:pPr>
            <a:r>
              <a:rPr lang="en" sz="1800">
                <a:latin typeface="Karla"/>
                <a:ea typeface="Karla"/>
                <a:cs typeface="Karla"/>
                <a:sym typeface="Karla"/>
              </a:rPr>
              <a:t>Super Mario Brothers</a:t>
            </a:r>
          </a:p>
          <a:p>
            <a:pPr lvl="0">
              <a:spcBef>
                <a:spcPts val="0"/>
              </a:spcBef>
              <a:buNone/>
            </a:pPr>
            <a:r>
              <a:rPr lang="en" sz="1800">
                <a:latin typeface="Karla"/>
                <a:ea typeface="Karla"/>
                <a:cs typeface="Karla"/>
                <a:sym typeface="Karla"/>
              </a:rPr>
              <a:t>Typing of the Dead</a:t>
            </a:r>
          </a:p>
          <a:p>
            <a:pPr lvl="0">
              <a:spcBef>
                <a:spcPts val="0"/>
              </a:spcBef>
              <a:buNone/>
            </a:pPr>
            <a:r>
              <a:rPr lang="en" sz="1800">
                <a:latin typeface="Karla"/>
                <a:ea typeface="Karla"/>
                <a:cs typeface="Karla"/>
                <a:sym typeface="Karla"/>
              </a:rPr>
              <a:t>Mortal Kombat</a:t>
            </a:r>
          </a:p>
          <a:p>
            <a:pPr lvl="0">
              <a:spcBef>
                <a:spcPts val="0"/>
              </a:spcBef>
              <a:buNone/>
            </a:pPr>
            <a:r>
              <a:rPr lang="en" sz="1800">
                <a:latin typeface="Karla"/>
                <a:ea typeface="Karla"/>
                <a:cs typeface="Karla"/>
                <a:sym typeface="Karla"/>
              </a:rPr>
              <a:t>Duck Hunt</a:t>
            </a:r>
          </a:p>
          <a:p>
            <a:pPr lvl="0" rtl="0">
              <a:spcBef>
                <a:spcPts val="0"/>
              </a:spcBef>
              <a:buNone/>
            </a:pPr>
            <a:endParaRPr sz="2400">
              <a:latin typeface="Karla"/>
              <a:ea typeface="Karla"/>
              <a:cs typeface="Karla"/>
              <a:sym typeface="Karla"/>
            </a:endParaRPr>
          </a:p>
        </p:txBody>
      </p:sp>
      <p:pic>
        <p:nvPicPr>
          <p:cNvPr id="337" name="Shape 337"/>
          <p:cNvPicPr preferRelativeResize="0"/>
          <p:nvPr/>
        </p:nvPicPr>
        <p:blipFill>
          <a:blip r:embed="rId3">
            <a:alphaModFix/>
          </a:blip>
          <a:stretch>
            <a:fillRect/>
          </a:stretch>
        </p:blipFill>
        <p:spPr>
          <a:xfrm>
            <a:off x="4695074" y="1844674"/>
            <a:ext cx="3777700" cy="18652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886650" y="287100"/>
            <a:ext cx="7370700" cy="857400"/>
          </a:xfrm>
          <a:prstGeom prst="rect">
            <a:avLst/>
          </a:prstGeom>
        </p:spPr>
        <p:txBody>
          <a:bodyPr lIns="91425" tIns="91425" rIns="91425" bIns="91425" anchor="t" anchorCtr="0">
            <a:noAutofit/>
          </a:bodyPr>
          <a:lstStyle/>
          <a:p>
            <a:pPr lvl="0" algn="ctr" rtl="0">
              <a:spcBef>
                <a:spcPts val="0"/>
              </a:spcBef>
              <a:buNone/>
            </a:pPr>
            <a:r>
              <a:rPr lang="en" sz="4800">
                <a:solidFill>
                  <a:srgbClr val="004C52"/>
                </a:solidFill>
              </a:rPr>
              <a:t>Day of FAIL</a:t>
            </a:r>
          </a:p>
        </p:txBody>
      </p:sp>
      <p:sp>
        <p:nvSpPr>
          <p:cNvPr id="343" name="Shape 343"/>
          <p:cNvSpPr txBox="1"/>
          <p:nvPr/>
        </p:nvSpPr>
        <p:spPr>
          <a:xfrm>
            <a:off x="5667550" y="1235145"/>
            <a:ext cx="3327000" cy="1415700"/>
          </a:xfrm>
          <a:prstGeom prst="rect">
            <a:avLst/>
          </a:prstGeom>
          <a:noFill/>
          <a:ln>
            <a:noFill/>
          </a:ln>
        </p:spPr>
        <p:txBody>
          <a:bodyPr lIns="91425" tIns="91425" rIns="91425" bIns="91425" anchor="t" anchorCtr="0">
            <a:noAutofit/>
          </a:bodyPr>
          <a:lstStyle/>
          <a:p>
            <a:pPr lvl="0" algn="r">
              <a:spcBef>
                <a:spcPts val="0"/>
              </a:spcBef>
              <a:buNone/>
            </a:pPr>
            <a:r>
              <a:rPr lang="en" sz="2400">
                <a:latin typeface="Karla"/>
                <a:ea typeface="Karla"/>
                <a:cs typeface="Karla"/>
                <a:sym typeface="Karla"/>
              </a:rPr>
              <a:t>All the hardest video </a:t>
            </a:r>
          </a:p>
          <a:p>
            <a:pPr lvl="0" algn="r">
              <a:spcBef>
                <a:spcPts val="0"/>
              </a:spcBef>
              <a:buNone/>
            </a:pPr>
            <a:r>
              <a:rPr lang="en" sz="2400">
                <a:latin typeface="Karla"/>
                <a:ea typeface="Karla"/>
                <a:cs typeface="Karla"/>
                <a:sym typeface="Karla"/>
              </a:rPr>
              <a:t>games of all time!</a:t>
            </a:r>
          </a:p>
          <a:p>
            <a:pPr lvl="0" algn="r" rtl="0">
              <a:spcBef>
                <a:spcPts val="0"/>
              </a:spcBef>
              <a:buNone/>
            </a:pPr>
            <a:endParaRPr sz="2400">
              <a:latin typeface="Karla"/>
              <a:ea typeface="Karla"/>
              <a:cs typeface="Karla"/>
              <a:sym typeface="Karla"/>
            </a:endParaRPr>
          </a:p>
        </p:txBody>
      </p:sp>
      <p:pic>
        <p:nvPicPr>
          <p:cNvPr id="344" name="Shape 344"/>
          <p:cNvPicPr preferRelativeResize="0"/>
          <p:nvPr/>
        </p:nvPicPr>
        <p:blipFill>
          <a:blip r:embed="rId3">
            <a:alphaModFix/>
          </a:blip>
          <a:stretch>
            <a:fillRect/>
          </a:stretch>
        </p:blipFill>
        <p:spPr>
          <a:xfrm>
            <a:off x="4601175" y="3158474"/>
            <a:ext cx="2666700" cy="1666699"/>
          </a:xfrm>
          <a:prstGeom prst="rect">
            <a:avLst/>
          </a:prstGeom>
          <a:noFill/>
          <a:ln w="9525" cap="flat" cmpd="sng">
            <a:solidFill>
              <a:srgbClr val="000000"/>
            </a:solidFill>
            <a:prstDash val="solid"/>
            <a:round/>
            <a:headEnd type="none" w="med" len="med"/>
            <a:tailEnd type="none" w="med" len="med"/>
          </a:ln>
        </p:spPr>
      </p:pic>
      <p:sp>
        <p:nvSpPr>
          <p:cNvPr id="345" name="Shape 345"/>
          <p:cNvSpPr txBox="1"/>
          <p:nvPr/>
        </p:nvSpPr>
        <p:spPr>
          <a:xfrm>
            <a:off x="360675" y="1452500"/>
            <a:ext cx="4240500" cy="2807400"/>
          </a:xfrm>
          <a:prstGeom prst="rect">
            <a:avLst/>
          </a:prstGeom>
          <a:noFill/>
          <a:ln>
            <a:noFill/>
          </a:ln>
        </p:spPr>
        <p:txBody>
          <a:bodyPr lIns="91425" tIns="91425" rIns="91425" bIns="91425" anchor="t" anchorCtr="0">
            <a:noAutofit/>
          </a:bodyPr>
          <a:lstStyle/>
          <a:p>
            <a:pPr marL="457200" lvl="0" indent="-228600" rtl="0">
              <a:spcBef>
                <a:spcPts val="0"/>
              </a:spcBef>
              <a:buChar char="●"/>
            </a:pPr>
            <a:r>
              <a:rPr lang="en"/>
              <a:t>Battletoads (NES, 1991)</a:t>
            </a:r>
          </a:p>
          <a:p>
            <a:pPr marL="457200" lvl="0" indent="-228600" rtl="0">
              <a:spcBef>
                <a:spcPts val="0"/>
              </a:spcBef>
              <a:buChar char="●"/>
            </a:pPr>
            <a:r>
              <a:rPr lang="en"/>
              <a:t>Megaman (NES, 1987)</a:t>
            </a:r>
          </a:p>
          <a:p>
            <a:pPr marL="457200" lvl="0" indent="-228600" rtl="0">
              <a:spcBef>
                <a:spcPts val="0"/>
              </a:spcBef>
              <a:buChar char="●"/>
            </a:pPr>
            <a:r>
              <a:rPr lang="en"/>
              <a:t>Ninja Gaiden (Xbox, 2004)</a:t>
            </a:r>
          </a:p>
          <a:p>
            <a:pPr marL="457200" lvl="0" indent="-228600" rtl="0">
              <a:spcBef>
                <a:spcPts val="0"/>
              </a:spcBef>
              <a:buChar char="●"/>
            </a:pPr>
            <a:r>
              <a:rPr lang="en"/>
              <a:t>Contra (Arcade/emulator, 1987)</a:t>
            </a:r>
          </a:p>
          <a:p>
            <a:pPr marL="457200" lvl="0" indent="-228600" rtl="0">
              <a:spcBef>
                <a:spcPts val="0"/>
              </a:spcBef>
              <a:buChar char="●"/>
            </a:pPr>
            <a:r>
              <a:rPr lang="en"/>
              <a:t>Discworld (PC/PS1, 1995)</a:t>
            </a:r>
          </a:p>
          <a:p>
            <a:pPr marL="457200" lvl="0" indent="-228600" rtl="0">
              <a:spcBef>
                <a:spcPts val="0"/>
              </a:spcBef>
              <a:buChar char="●"/>
            </a:pPr>
            <a:r>
              <a:rPr lang="en"/>
              <a:t>Super Mario Bros: The Lost Levels (1993)</a:t>
            </a:r>
          </a:p>
          <a:p>
            <a:pPr marL="457200" lvl="0" indent="-228600" rtl="0">
              <a:spcBef>
                <a:spcPts val="0"/>
              </a:spcBef>
              <a:buChar char="●"/>
            </a:pPr>
            <a:r>
              <a:rPr lang="en"/>
              <a:t>I Wanna Be The Guy (PC, 2007)</a:t>
            </a:r>
          </a:p>
          <a:p>
            <a:pPr marL="457200" lvl="0" indent="-228600" rtl="0">
              <a:spcBef>
                <a:spcPts val="0"/>
              </a:spcBef>
              <a:buChar char="●"/>
            </a:pPr>
            <a:r>
              <a:rPr lang="en"/>
              <a:t>N+ (Xbox 360, 2008)</a:t>
            </a:r>
          </a:p>
          <a:p>
            <a:pPr marL="457200" lvl="0" indent="-228600" rtl="0">
              <a:spcBef>
                <a:spcPts val="0"/>
              </a:spcBef>
              <a:buChar char="●"/>
            </a:pPr>
            <a:r>
              <a:rPr lang="en"/>
              <a:t>Super Meat Boy (Multi, 2010)</a:t>
            </a:r>
          </a:p>
          <a:p>
            <a:pPr marL="457200" lvl="0" indent="-228600" rtl="0">
              <a:spcBef>
                <a:spcPts val="0"/>
              </a:spcBef>
              <a:buChar char="●"/>
            </a:pPr>
            <a:r>
              <a:rPr lang="en"/>
              <a:t>Ghosts &amp; Goblins (NES, 1985)</a:t>
            </a:r>
          </a:p>
          <a:p>
            <a:pPr marL="457200" lvl="0" indent="-228600" rtl="0">
              <a:spcBef>
                <a:spcPts val="0"/>
              </a:spcBef>
              <a:buChar char="●"/>
            </a:pPr>
            <a:r>
              <a:rPr lang="en"/>
              <a:t>The Binding of Issac (Multi, 2011)</a:t>
            </a:r>
          </a:p>
          <a:p>
            <a:pPr marL="457200" lvl="0" indent="-228600" rtl="0">
              <a:spcBef>
                <a:spcPts val="0"/>
              </a:spcBef>
              <a:buChar char="●"/>
            </a:pPr>
            <a:r>
              <a:rPr lang="en"/>
              <a:t>Spelunky (Multi, 2008)</a:t>
            </a:r>
          </a:p>
          <a:p>
            <a:pPr marL="457200" lvl="0" indent="-228600" rtl="0">
              <a:spcBef>
                <a:spcPts val="0"/>
              </a:spcBef>
              <a:buChar char="●"/>
            </a:pPr>
            <a:r>
              <a:rPr lang="en"/>
              <a:t>FTL: Faster Than Light (PC/Mac/iOS, 2012)</a:t>
            </a:r>
          </a:p>
          <a:p>
            <a:pPr marL="457200" lvl="0" indent="-228600" rtl="0">
              <a:spcBef>
                <a:spcPts val="0"/>
              </a:spcBef>
              <a:buChar char="●"/>
            </a:pPr>
            <a:r>
              <a:rPr lang="en"/>
              <a:t>Teenage Mutant Ninja Turtles (NES, 1989)</a:t>
            </a:r>
          </a:p>
          <a:p>
            <a:pPr marL="457200" lvl="0" indent="-228600">
              <a:spcBef>
                <a:spcPts val="0"/>
              </a:spcBef>
              <a:buChar char="●"/>
            </a:pPr>
            <a:r>
              <a:rPr lang="en"/>
              <a:t>Dark Souls II (Multi, 2014/2015)</a:t>
            </a:r>
          </a:p>
        </p:txBody>
      </p:sp>
      <p:pic>
        <p:nvPicPr>
          <p:cNvPr id="346" name="Shape 346"/>
          <p:cNvPicPr preferRelativeResize="0"/>
          <p:nvPr/>
        </p:nvPicPr>
        <p:blipFill>
          <a:blip r:embed="rId4">
            <a:alphaModFix/>
          </a:blip>
          <a:stretch>
            <a:fillRect/>
          </a:stretch>
        </p:blipFill>
        <p:spPr>
          <a:xfrm>
            <a:off x="6173550" y="2251200"/>
            <a:ext cx="2746249" cy="1716400"/>
          </a:xfrm>
          <a:prstGeom prst="rect">
            <a:avLst/>
          </a:prstGeom>
          <a:noFill/>
          <a:ln w="9525" cap="flat" cmpd="sng">
            <a:solidFill>
              <a:srgbClr val="000000"/>
            </a:solidFill>
            <a:prstDash val="solid"/>
            <a:round/>
            <a:headEnd type="none" w="med" len="med"/>
            <a:tailEnd type="none" w="med" len="me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title"/>
          </p:nvPr>
        </p:nvSpPr>
        <p:spPr>
          <a:xfrm>
            <a:off x="515639" y="287100"/>
            <a:ext cx="7837714" cy="857400"/>
          </a:xfrm>
          <a:prstGeom prst="rect">
            <a:avLst/>
          </a:prstGeom>
        </p:spPr>
        <p:txBody>
          <a:bodyPr lIns="91425" tIns="91425" rIns="91425" bIns="91425" anchor="t" anchorCtr="0">
            <a:noAutofit/>
          </a:bodyPr>
          <a:lstStyle/>
          <a:p>
            <a:pPr lvl="0" algn="ctr" rtl="0">
              <a:spcBef>
                <a:spcPts val="0"/>
              </a:spcBef>
              <a:buNone/>
            </a:pPr>
            <a:r>
              <a:rPr lang="en" sz="4400" dirty="0">
                <a:solidFill>
                  <a:srgbClr val="004C52"/>
                </a:solidFill>
              </a:rPr>
              <a:t>International Tabletop Day</a:t>
            </a:r>
          </a:p>
        </p:txBody>
      </p:sp>
      <p:sp>
        <p:nvSpPr>
          <p:cNvPr id="352" name="Shape 352"/>
          <p:cNvSpPr txBox="1"/>
          <p:nvPr/>
        </p:nvSpPr>
        <p:spPr>
          <a:xfrm>
            <a:off x="360675" y="1757300"/>
            <a:ext cx="3645900" cy="2807400"/>
          </a:xfrm>
          <a:prstGeom prst="rect">
            <a:avLst/>
          </a:prstGeom>
          <a:noFill/>
          <a:ln>
            <a:noFill/>
          </a:ln>
        </p:spPr>
        <p:txBody>
          <a:bodyPr lIns="91425" tIns="91425" rIns="91425" bIns="91425" anchor="t" anchorCtr="0">
            <a:noAutofit/>
          </a:bodyPr>
          <a:lstStyle/>
          <a:p>
            <a:pPr lvl="0" rtl="0">
              <a:spcBef>
                <a:spcPts val="0"/>
              </a:spcBef>
              <a:buNone/>
            </a:pPr>
            <a:r>
              <a:rPr lang="en" sz="1800"/>
              <a:t>Run by Geek &amp; Sundry</a:t>
            </a:r>
          </a:p>
          <a:p>
            <a:pPr lvl="0" rtl="0">
              <a:spcBef>
                <a:spcPts val="0"/>
              </a:spcBef>
              <a:buNone/>
            </a:pPr>
            <a:r>
              <a:rPr lang="en" sz="1800"/>
              <a:t>www.geekandsundry.com</a:t>
            </a:r>
          </a:p>
          <a:p>
            <a:pPr lvl="0" rtl="0">
              <a:spcBef>
                <a:spcPts val="0"/>
              </a:spcBef>
              <a:buNone/>
            </a:pPr>
            <a:endParaRPr sz="1800"/>
          </a:p>
          <a:p>
            <a:pPr lvl="0" rtl="0">
              <a:spcBef>
                <a:spcPts val="0"/>
              </a:spcBef>
              <a:buNone/>
            </a:pPr>
            <a:r>
              <a:rPr lang="en" sz="1800"/>
              <a:t>Sign up online for a chance at free promotional materials and free games from sponsoring companies!</a:t>
            </a:r>
          </a:p>
        </p:txBody>
      </p:sp>
      <p:pic>
        <p:nvPicPr>
          <p:cNvPr id="353" name="Shape 353"/>
          <p:cNvPicPr preferRelativeResize="0"/>
          <p:nvPr/>
        </p:nvPicPr>
        <p:blipFill>
          <a:blip r:embed="rId3">
            <a:alphaModFix/>
          </a:blip>
          <a:stretch>
            <a:fillRect/>
          </a:stretch>
        </p:blipFill>
        <p:spPr>
          <a:xfrm>
            <a:off x="4006575" y="1597327"/>
            <a:ext cx="4669475" cy="2623575"/>
          </a:xfrm>
          <a:prstGeom prst="rect">
            <a:avLst/>
          </a:prstGeom>
          <a:noFill/>
          <a:ln w="9525" cap="flat" cmpd="sng">
            <a:solidFill>
              <a:srgbClr val="000000"/>
            </a:solidFill>
            <a:prstDash val="solid"/>
            <a:round/>
            <a:headEnd type="none" w="med" len="med"/>
            <a:tailEnd type="none" w="med" len="me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Shape 358"/>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Novel Tie-Ins</a:t>
            </a:r>
          </a:p>
        </p:txBody>
      </p:sp>
      <p:sp>
        <p:nvSpPr>
          <p:cNvPr id="359" name="Shape 359"/>
          <p:cNvSpPr txBox="1">
            <a:spLocks noGrp="1"/>
          </p:cNvSpPr>
          <p:nvPr>
            <p:ph type="body" idx="1"/>
          </p:nvPr>
        </p:nvSpPr>
        <p:spPr>
          <a:xfrm>
            <a:off x="419175" y="1446000"/>
            <a:ext cx="8433900" cy="3327300"/>
          </a:xfrm>
          <a:prstGeom prst="rect">
            <a:avLst/>
          </a:prstGeom>
        </p:spPr>
        <p:txBody>
          <a:bodyPr lIns="91425" tIns="91425" rIns="91425" bIns="91425" anchor="t" anchorCtr="0">
            <a:noAutofit/>
          </a:bodyPr>
          <a:lstStyle/>
          <a:p>
            <a:pPr marL="457200" lvl="0" indent="-355600" rtl="0">
              <a:spcBef>
                <a:spcPts val="0"/>
              </a:spcBef>
              <a:buSzPct val="100000"/>
            </a:pPr>
            <a:r>
              <a:rPr lang="en" sz="2000"/>
              <a:t>Don’t forget displays, self-directed programs, and book clubs!</a:t>
            </a:r>
          </a:p>
          <a:p>
            <a:pPr marL="457200" lvl="0" indent="-355600" rtl="0">
              <a:spcBef>
                <a:spcPts val="0"/>
              </a:spcBef>
              <a:buSzPct val="100000"/>
            </a:pPr>
            <a:r>
              <a:rPr lang="en" sz="2000" b="1"/>
              <a:t>Dungeons &amp; Dragons</a:t>
            </a:r>
          </a:p>
          <a:p>
            <a:pPr marL="1371600" lvl="2" indent="-330200" rtl="0">
              <a:spcBef>
                <a:spcPts val="0"/>
              </a:spcBef>
              <a:buSzPct val="100000"/>
            </a:pPr>
            <a:r>
              <a:rPr lang="en" sz="1600"/>
              <a:t>Ravenloft</a:t>
            </a:r>
          </a:p>
          <a:p>
            <a:pPr marL="1371600" lvl="2" indent="-330200" rtl="0">
              <a:spcBef>
                <a:spcPts val="0"/>
              </a:spcBef>
              <a:buSzPct val="100000"/>
            </a:pPr>
            <a:r>
              <a:rPr lang="en" sz="1600"/>
              <a:t>Forgotten Realms</a:t>
            </a:r>
          </a:p>
          <a:p>
            <a:pPr marL="1371600" lvl="2" indent="-330200" rtl="0">
              <a:spcBef>
                <a:spcPts val="0"/>
              </a:spcBef>
              <a:buSzPct val="100000"/>
            </a:pPr>
            <a:r>
              <a:rPr lang="en" sz="1600"/>
              <a:t>Dragonlance</a:t>
            </a:r>
          </a:p>
          <a:p>
            <a:pPr marL="1371600" lvl="2" indent="-330200" rtl="0">
              <a:spcBef>
                <a:spcPts val="0"/>
              </a:spcBef>
              <a:buSzPct val="100000"/>
            </a:pPr>
            <a:r>
              <a:rPr lang="en" sz="1600"/>
              <a:t>Dark Sun</a:t>
            </a:r>
          </a:p>
          <a:p>
            <a:pPr marL="457200" lvl="0" indent="-355600" rtl="0">
              <a:spcBef>
                <a:spcPts val="0"/>
              </a:spcBef>
              <a:buSzPct val="100000"/>
            </a:pPr>
            <a:r>
              <a:rPr lang="en" sz="2000" b="1"/>
              <a:t>Video Games</a:t>
            </a:r>
          </a:p>
          <a:p>
            <a:pPr marL="1371600" lvl="2" indent="-330200" rtl="0">
              <a:spcBef>
                <a:spcPts val="0"/>
              </a:spcBef>
              <a:buSzPct val="100000"/>
            </a:pPr>
            <a:r>
              <a:rPr lang="en" sz="1600"/>
              <a:t>Halo</a:t>
            </a:r>
          </a:p>
          <a:p>
            <a:pPr marL="1371600" lvl="2" indent="-330200" rtl="0">
              <a:spcBef>
                <a:spcPts val="0"/>
              </a:spcBef>
              <a:buSzPct val="100000"/>
            </a:pPr>
            <a:r>
              <a:rPr lang="en" sz="1600"/>
              <a:t>World of Warcraft</a:t>
            </a:r>
          </a:p>
          <a:p>
            <a:pPr marL="1371600" lvl="2" indent="-330200" rtl="0">
              <a:spcBef>
                <a:spcPts val="0"/>
              </a:spcBef>
              <a:buSzPct val="100000"/>
            </a:pPr>
            <a:r>
              <a:rPr lang="en" sz="1600"/>
              <a:t>Diablo</a:t>
            </a:r>
          </a:p>
          <a:p>
            <a:pPr marL="1371600" lvl="2" indent="-330200">
              <a:spcBef>
                <a:spcPts val="0"/>
              </a:spcBef>
              <a:buSzPct val="100000"/>
            </a:pPr>
            <a:r>
              <a:rPr lang="en" sz="1600"/>
              <a:t>Starcraft</a:t>
            </a:r>
          </a:p>
        </p:txBody>
      </p:sp>
      <p:sp>
        <p:nvSpPr>
          <p:cNvPr id="360" name="Shape 360"/>
          <p:cNvSpPr txBox="1"/>
          <p:nvPr/>
        </p:nvSpPr>
        <p:spPr>
          <a:xfrm>
            <a:off x="5303125" y="4136075"/>
            <a:ext cx="3421800" cy="984600"/>
          </a:xfrm>
          <a:prstGeom prst="rect">
            <a:avLst/>
          </a:prstGeom>
          <a:noFill/>
          <a:ln>
            <a:noFill/>
          </a:ln>
        </p:spPr>
        <p:txBody>
          <a:bodyPr lIns="91425" tIns="91425" rIns="91425" bIns="91425" anchor="t" anchorCtr="0">
            <a:noAutofit/>
          </a:bodyPr>
          <a:lstStyle/>
          <a:p>
            <a:pPr lvl="0">
              <a:spcBef>
                <a:spcPts val="0"/>
              </a:spcBef>
              <a:buNone/>
            </a:pPr>
            <a:r>
              <a:rPr lang="en" sz="2400"/>
              <a:t>...and many more!</a:t>
            </a:r>
          </a:p>
        </p:txBody>
      </p:sp>
      <p:pic>
        <p:nvPicPr>
          <p:cNvPr id="361" name="Shape 361"/>
          <p:cNvPicPr preferRelativeResize="0"/>
          <p:nvPr/>
        </p:nvPicPr>
        <p:blipFill>
          <a:blip r:embed="rId3">
            <a:alphaModFix/>
          </a:blip>
          <a:stretch>
            <a:fillRect/>
          </a:stretch>
        </p:blipFill>
        <p:spPr>
          <a:xfrm rot="528705">
            <a:off x="7557942" y="2108150"/>
            <a:ext cx="1166975" cy="1762774"/>
          </a:xfrm>
          <a:prstGeom prst="rect">
            <a:avLst/>
          </a:prstGeom>
          <a:noFill/>
          <a:ln w="9525" cap="flat" cmpd="sng">
            <a:solidFill>
              <a:srgbClr val="000000"/>
            </a:solidFill>
            <a:prstDash val="solid"/>
            <a:round/>
            <a:headEnd type="none" w="med" len="med"/>
            <a:tailEnd type="none" w="med" len="med"/>
          </a:ln>
        </p:spPr>
      </p:pic>
      <p:pic>
        <p:nvPicPr>
          <p:cNvPr id="362" name="Shape 362"/>
          <p:cNvPicPr preferRelativeResize="0"/>
          <p:nvPr/>
        </p:nvPicPr>
        <p:blipFill>
          <a:blip r:embed="rId4">
            <a:alphaModFix/>
          </a:blip>
          <a:stretch>
            <a:fillRect/>
          </a:stretch>
        </p:blipFill>
        <p:spPr>
          <a:xfrm rot="-610337">
            <a:off x="6222744" y="2186074"/>
            <a:ext cx="1201200" cy="1847150"/>
          </a:xfrm>
          <a:prstGeom prst="rect">
            <a:avLst/>
          </a:prstGeom>
          <a:noFill/>
          <a:ln w="9525" cap="flat" cmpd="sng">
            <a:solidFill>
              <a:srgbClr val="000000"/>
            </a:solidFill>
            <a:prstDash val="solid"/>
            <a:round/>
            <a:headEnd type="none" w="med" len="med"/>
            <a:tailEnd type="none" w="med" len="med"/>
          </a:ln>
        </p:spPr>
      </p:pic>
      <p:pic>
        <p:nvPicPr>
          <p:cNvPr id="363" name="Shape 363"/>
          <p:cNvPicPr preferRelativeResize="0"/>
          <p:nvPr/>
        </p:nvPicPr>
        <p:blipFill>
          <a:blip r:embed="rId5">
            <a:alphaModFix/>
          </a:blip>
          <a:stretch>
            <a:fillRect/>
          </a:stretch>
        </p:blipFill>
        <p:spPr>
          <a:xfrm rot="407671">
            <a:off x="4995623" y="2122525"/>
            <a:ext cx="1122175" cy="1697700"/>
          </a:xfrm>
          <a:prstGeom prst="rect">
            <a:avLst/>
          </a:prstGeom>
          <a:noFill/>
          <a:ln w="9525" cap="flat" cmpd="sng">
            <a:solidFill>
              <a:srgbClr val="000000"/>
            </a:solidFill>
            <a:prstDash val="solid"/>
            <a:round/>
            <a:headEnd type="none" w="med" len="med"/>
            <a:tailEnd type="none" w="med" len="med"/>
          </a:ln>
        </p:spPr>
      </p:pic>
      <p:pic>
        <p:nvPicPr>
          <p:cNvPr id="364" name="Shape 364"/>
          <p:cNvPicPr preferRelativeResize="0"/>
          <p:nvPr/>
        </p:nvPicPr>
        <p:blipFill>
          <a:blip r:embed="rId6">
            <a:alphaModFix/>
          </a:blip>
          <a:stretch>
            <a:fillRect/>
          </a:stretch>
        </p:blipFill>
        <p:spPr>
          <a:xfrm rot="-221647">
            <a:off x="4188962" y="2716537"/>
            <a:ext cx="1004849" cy="1507273"/>
          </a:xfrm>
          <a:prstGeom prst="rect">
            <a:avLst/>
          </a:prstGeom>
          <a:noFill/>
          <a:ln w="9525" cap="flat" cmpd="sng">
            <a:solidFill>
              <a:srgbClr val="000000"/>
            </a:solidFill>
            <a:prstDash val="solid"/>
            <a:round/>
            <a:headEnd type="none" w="med" len="med"/>
            <a:tailEnd type="none" w="med" len="me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ctrTitle" idx="4294967295"/>
          </p:nvPr>
        </p:nvSpPr>
        <p:spPr>
          <a:xfrm>
            <a:off x="2523194" y="1330925"/>
            <a:ext cx="5782031" cy="1159800"/>
          </a:xfrm>
          <a:prstGeom prst="rect">
            <a:avLst/>
          </a:prstGeom>
        </p:spPr>
        <p:txBody>
          <a:bodyPr lIns="91425" tIns="91425" rIns="91425" bIns="91425" anchor="t" anchorCtr="0">
            <a:noAutofit/>
          </a:bodyPr>
          <a:lstStyle/>
          <a:p>
            <a:pPr lvl="0" algn="ctr" rtl="0">
              <a:spcBef>
                <a:spcPts val="0"/>
              </a:spcBef>
              <a:buNone/>
            </a:pPr>
            <a:r>
              <a:rPr lang="en" sz="6000" dirty="0">
                <a:solidFill>
                  <a:srgbClr val="00AE9D"/>
                </a:solidFill>
              </a:rPr>
              <a:t>Collection Development:</a:t>
            </a:r>
          </a:p>
          <a:p>
            <a:pPr lvl="0" algn="ctr" rtl="0">
              <a:spcBef>
                <a:spcPts val="0"/>
              </a:spcBef>
              <a:buNone/>
            </a:pPr>
            <a:r>
              <a:rPr lang="en" sz="6000" dirty="0">
                <a:solidFill>
                  <a:srgbClr val="00AE9D"/>
                </a:solidFill>
              </a:rPr>
              <a:t>Video Games</a:t>
            </a:r>
          </a:p>
        </p:txBody>
      </p:sp>
      <p:sp>
        <p:nvSpPr>
          <p:cNvPr id="370" name="Shape 370"/>
          <p:cNvSpPr/>
          <p:nvPr/>
        </p:nvSpPr>
        <p:spPr>
          <a:xfrm>
            <a:off x="1337462" y="2404999"/>
            <a:ext cx="1189970" cy="1077239"/>
          </a:xfrm>
          <a:custGeom>
            <a:avLst/>
            <a:gdLst/>
            <a:ahLst/>
            <a:cxnLst/>
            <a:rect l="0" t="0" r="0" b="0"/>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ABE33F"/>
          </a:solidFill>
          <a:ln>
            <a:noFill/>
          </a:ln>
        </p:spPr>
        <p:txBody>
          <a:bodyPr lIns="91425" tIns="91425" rIns="91425" bIns="91425" anchor="ctr" anchorCtr="0">
            <a:noAutofit/>
          </a:bodyPr>
          <a:lstStyle/>
          <a:p>
            <a:pPr lvl="0">
              <a:spcBef>
                <a:spcPts val="0"/>
              </a:spcBef>
              <a:buNone/>
            </a:pPr>
            <a:endParaRPr/>
          </a:p>
        </p:txBody>
      </p:sp>
      <p:sp>
        <p:nvSpPr>
          <p:cNvPr id="371" name="Shape 371"/>
          <p:cNvSpPr/>
          <p:nvPr/>
        </p:nvSpPr>
        <p:spPr>
          <a:xfrm rot="264">
            <a:off x="868494" y="2219463"/>
            <a:ext cx="1047572" cy="1065748"/>
          </a:xfrm>
          <a:custGeom>
            <a:avLst/>
            <a:gdLst/>
            <a:ahLst/>
            <a:cxnLst/>
            <a:rect l="0" t="0" r="0" b="0"/>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00AE9D">
              <a:alpha val="83460"/>
            </a:srgbClr>
          </a:solidFill>
          <a:ln>
            <a:noFill/>
          </a:ln>
        </p:spPr>
        <p:txBody>
          <a:bodyPr lIns="91425" tIns="91425" rIns="91425" bIns="91425" anchor="ctr" anchorCtr="0">
            <a:noAutofit/>
          </a:bodyPr>
          <a:lstStyle/>
          <a:p>
            <a:pPr lvl="0">
              <a:spcBef>
                <a:spcPts val="0"/>
              </a:spcBef>
              <a:buNone/>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ctrTitle"/>
          </p:nvPr>
        </p:nvSpPr>
        <p:spPr>
          <a:xfrm>
            <a:off x="1719025" y="1991825"/>
            <a:ext cx="5706000" cy="1159800"/>
          </a:xfrm>
          <a:prstGeom prst="rect">
            <a:avLst/>
          </a:prstGeom>
        </p:spPr>
        <p:txBody>
          <a:bodyPr lIns="91425" tIns="91425" rIns="91425" bIns="91425" anchor="ctr" anchorCtr="0">
            <a:noAutofit/>
          </a:bodyPr>
          <a:lstStyle/>
          <a:p>
            <a:pPr lvl="0">
              <a:spcBef>
                <a:spcPts val="0"/>
              </a:spcBef>
              <a:buNone/>
            </a:pPr>
            <a:r>
              <a:rPr lang="en" sz="3600"/>
              <a:t>Who does collection development for video games?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ctrTitle"/>
          </p:nvPr>
        </p:nvSpPr>
        <p:spPr>
          <a:xfrm>
            <a:off x="1719025" y="1991825"/>
            <a:ext cx="5706000" cy="1159800"/>
          </a:xfrm>
          <a:prstGeom prst="rect">
            <a:avLst/>
          </a:prstGeom>
        </p:spPr>
        <p:txBody>
          <a:bodyPr lIns="91425" tIns="91425" rIns="91425" bIns="91425" anchor="ctr" anchorCtr="0">
            <a:noAutofit/>
          </a:bodyPr>
          <a:lstStyle/>
          <a:p>
            <a:pPr lvl="0" rtl="0">
              <a:spcBef>
                <a:spcPts val="0"/>
              </a:spcBef>
              <a:buNone/>
            </a:pPr>
            <a:r>
              <a:rPr lang="en" sz="3600"/>
              <a:t>Who feels like they have no idea what they’re doing?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ctrTitle" idx="4294967295"/>
          </p:nvPr>
        </p:nvSpPr>
        <p:spPr>
          <a:xfrm>
            <a:off x="477675" y="1119850"/>
            <a:ext cx="8169300" cy="1170900"/>
          </a:xfrm>
          <a:prstGeom prst="rect">
            <a:avLst/>
          </a:prstGeom>
        </p:spPr>
        <p:txBody>
          <a:bodyPr lIns="91425" tIns="91425" rIns="91425" bIns="91425" anchor="t" anchorCtr="0">
            <a:noAutofit/>
          </a:bodyPr>
          <a:lstStyle/>
          <a:p>
            <a:pPr lvl="0" algn="ctr" rtl="0">
              <a:spcBef>
                <a:spcPts val="0"/>
              </a:spcBef>
              <a:buNone/>
            </a:pPr>
            <a:r>
              <a:rPr lang="en" sz="7000">
                <a:solidFill>
                  <a:srgbClr val="00AE9D"/>
                </a:solidFill>
              </a:rPr>
              <a:t>Types of Gaming</a:t>
            </a:r>
          </a:p>
          <a:p>
            <a:pPr lvl="0" algn="ctr" rtl="0">
              <a:spcBef>
                <a:spcPts val="0"/>
              </a:spcBef>
              <a:buNone/>
            </a:pPr>
            <a:endParaRPr>
              <a:solidFill>
                <a:srgbClr val="00AE9D"/>
              </a:solidFill>
            </a:endParaRPr>
          </a:p>
          <a:p>
            <a:pPr lvl="0" algn="ctr" rtl="0">
              <a:spcBef>
                <a:spcPts val="0"/>
              </a:spcBef>
              <a:buNone/>
            </a:pPr>
            <a:r>
              <a:rPr lang="en" sz="3600">
                <a:solidFill>
                  <a:srgbClr val="00AE9D"/>
                </a:solidFill>
              </a:rPr>
              <a:t>Because there are lots of ways to get your geek 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rtl="0">
              <a:spcBef>
                <a:spcPts val="0"/>
              </a:spcBef>
              <a:buNone/>
            </a:pPr>
            <a:r>
              <a:rPr lang="en"/>
              <a:t>Video Games</a:t>
            </a:r>
          </a:p>
        </p:txBody>
      </p:sp>
      <p:sp>
        <p:nvSpPr>
          <p:cNvPr id="387" name="Shape 387"/>
          <p:cNvSpPr txBox="1">
            <a:spLocks noGrp="1"/>
          </p:cNvSpPr>
          <p:nvPr>
            <p:ph type="body" idx="1"/>
          </p:nvPr>
        </p:nvSpPr>
        <p:spPr>
          <a:xfrm>
            <a:off x="886650" y="1598408"/>
            <a:ext cx="7370700" cy="3327300"/>
          </a:xfrm>
          <a:prstGeom prst="rect">
            <a:avLst/>
          </a:prstGeom>
        </p:spPr>
        <p:txBody>
          <a:bodyPr lIns="91425" tIns="91425" rIns="91425" bIns="91425" anchor="t" anchorCtr="0">
            <a:noAutofit/>
          </a:bodyPr>
          <a:lstStyle/>
          <a:p>
            <a:pPr marL="457200" lvl="0" indent="-228600" rtl="0">
              <a:spcBef>
                <a:spcPts val="0"/>
              </a:spcBef>
            </a:pPr>
            <a:r>
              <a:rPr lang="en"/>
              <a:t>High monetary investment! </a:t>
            </a:r>
            <a:r>
              <a:rPr lang="en" b="1"/>
              <a:t>Ask your patrons what systems they already own</a:t>
            </a:r>
            <a:br>
              <a:rPr lang="en" b="1"/>
            </a:br>
            <a:endParaRPr lang="en" b="1"/>
          </a:p>
          <a:p>
            <a:pPr marL="457200" lvl="0" indent="-228600" rtl="0">
              <a:spcBef>
                <a:spcPts val="0"/>
              </a:spcBef>
            </a:pPr>
            <a:r>
              <a:rPr lang="en"/>
              <a:t>Average game: $60</a:t>
            </a:r>
            <a:br>
              <a:rPr lang="en"/>
            </a:br>
            <a:endParaRPr lang="en"/>
          </a:p>
          <a:p>
            <a:pPr marL="457200" lvl="0" indent="-228600" rtl="0">
              <a:spcBef>
                <a:spcPts val="0"/>
              </a:spcBef>
            </a:pPr>
            <a:r>
              <a:rPr lang="en"/>
              <a:t>Multiple platforms: PS4, Xbox One, Wii U</a:t>
            </a:r>
            <a:br>
              <a:rPr lang="en"/>
            </a:br>
            <a:endParaRPr lang="en"/>
          </a:p>
          <a:p>
            <a:pPr marL="457200" lvl="0" indent="-228600" rtl="0">
              <a:spcBef>
                <a:spcPts val="0"/>
              </a:spcBef>
            </a:pPr>
            <a:r>
              <a:rPr lang="en"/>
              <a:t>Backwards compatibility issue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Let’s compare </a:t>
            </a:r>
            <a:r>
              <a:rPr lang="en" i="1"/>
              <a:t>Star Fox Zero </a:t>
            </a:r>
          </a:p>
        </p:txBody>
      </p:sp>
      <p:pic>
        <p:nvPicPr>
          <p:cNvPr id="393" name="Shape 393"/>
          <p:cNvPicPr preferRelativeResize="0"/>
          <p:nvPr/>
        </p:nvPicPr>
        <p:blipFill>
          <a:blip r:embed="rId3">
            <a:alphaModFix/>
          </a:blip>
          <a:stretch>
            <a:fillRect/>
          </a:stretch>
        </p:blipFill>
        <p:spPr>
          <a:xfrm>
            <a:off x="886646" y="1377900"/>
            <a:ext cx="2341750" cy="3301899"/>
          </a:xfrm>
          <a:prstGeom prst="rect">
            <a:avLst/>
          </a:prstGeom>
          <a:noFill/>
          <a:ln>
            <a:noFill/>
          </a:ln>
        </p:spPr>
      </p:pic>
      <p:sp>
        <p:nvSpPr>
          <p:cNvPr id="394" name="Shape 394">
            <a:hlinkClick r:id="rId4"/>
          </p:cNvPr>
          <p:cNvSpPr/>
          <p:nvPr/>
        </p:nvSpPr>
        <p:spPr>
          <a:xfrm>
            <a:off x="4256025" y="1314350"/>
            <a:ext cx="4572000" cy="3429000"/>
          </a:xfrm>
          <a:prstGeom prst="rect">
            <a:avLst/>
          </a:prstGeom>
          <a:blipFill>
            <a:blip r:embed="rId5">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Clr>
                <a:schemeClr val="dk1"/>
              </a:buClr>
              <a:buSzPct val="45833"/>
              <a:buFont typeface="Arial"/>
              <a:buNone/>
            </a:pPr>
            <a:r>
              <a:rPr lang="en">
                <a:solidFill>
                  <a:schemeClr val="lt1"/>
                </a:solidFill>
              </a:rPr>
              <a:t>Let’s compare </a:t>
            </a:r>
            <a:r>
              <a:rPr lang="en" i="1">
                <a:solidFill>
                  <a:schemeClr val="lt1"/>
                </a:solidFill>
              </a:rPr>
              <a:t>Star Fox Zero </a:t>
            </a:r>
          </a:p>
          <a:p>
            <a:pPr lvl="0">
              <a:spcBef>
                <a:spcPts val="0"/>
              </a:spcBef>
              <a:buNone/>
            </a:pPr>
            <a:endParaRPr/>
          </a:p>
        </p:txBody>
      </p:sp>
      <p:pic>
        <p:nvPicPr>
          <p:cNvPr id="400" name="Shape 400"/>
          <p:cNvPicPr preferRelativeResize="0"/>
          <p:nvPr/>
        </p:nvPicPr>
        <p:blipFill>
          <a:blip r:embed="rId3">
            <a:alphaModFix/>
          </a:blip>
          <a:stretch>
            <a:fillRect/>
          </a:stretch>
        </p:blipFill>
        <p:spPr>
          <a:xfrm>
            <a:off x="1646975" y="1441825"/>
            <a:ext cx="5850048" cy="32906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ctrTitle"/>
          </p:nvPr>
        </p:nvSpPr>
        <p:spPr>
          <a:xfrm>
            <a:off x="1815525" y="2040550"/>
            <a:ext cx="5513100" cy="1159800"/>
          </a:xfrm>
          <a:prstGeom prst="rect">
            <a:avLst/>
          </a:prstGeom>
        </p:spPr>
        <p:txBody>
          <a:bodyPr lIns="91425" tIns="91425" rIns="91425" bIns="91425" anchor="b" anchorCtr="0">
            <a:noAutofit/>
          </a:bodyPr>
          <a:lstStyle/>
          <a:p>
            <a:pPr lvl="0" rtl="0">
              <a:spcBef>
                <a:spcPts val="0"/>
              </a:spcBef>
              <a:buNone/>
            </a:pPr>
            <a:r>
              <a:rPr lang="en" sz="3600"/>
              <a:t>Magazines</a:t>
            </a:r>
          </a:p>
        </p:txBody>
      </p:sp>
      <p:sp>
        <p:nvSpPr>
          <p:cNvPr id="406" name="Shape 406"/>
          <p:cNvSpPr txBox="1">
            <a:spLocks noGrp="1"/>
          </p:cNvSpPr>
          <p:nvPr>
            <p:ph type="subTitle" idx="1"/>
          </p:nvPr>
        </p:nvSpPr>
        <p:spPr>
          <a:xfrm>
            <a:off x="1815375" y="3068650"/>
            <a:ext cx="5513100" cy="78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Magazines</a:t>
            </a:r>
          </a:p>
        </p:txBody>
      </p:sp>
      <p:sp>
        <p:nvSpPr>
          <p:cNvPr id="412" name="Shape 412"/>
          <p:cNvSpPr txBox="1">
            <a:spLocks noGrp="1"/>
          </p:cNvSpPr>
          <p:nvPr>
            <p:ph type="body" idx="1"/>
          </p:nvPr>
        </p:nvSpPr>
        <p:spPr>
          <a:xfrm>
            <a:off x="1556550" y="1495850"/>
            <a:ext cx="2365200" cy="3429900"/>
          </a:xfrm>
          <a:prstGeom prst="rect">
            <a:avLst/>
          </a:prstGeom>
        </p:spPr>
        <p:txBody>
          <a:bodyPr lIns="91425" tIns="91425" rIns="91425" bIns="91425" anchor="t" anchorCtr="0">
            <a:noAutofit/>
          </a:bodyPr>
          <a:lstStyle/>
          <a:p>
            <a:pPr lvl="0" algn="ctr">
              <a:spcBef>
                <a:spcPts val="0"/>
              </a:spcBef>
              <a:buNone/>
            </a:pPr>
            <a:r>
              <a:rPr lang="en"/>
              <a:t>Game Informer</a:t>
            </a:r>
          </a:p>
        </p:txBody>
      </p:sp>
      <p:sp>
        <p:nvSpPr>
          <p:cNvPr id="413" name="Shape 413"/>
          <p:cNvSpPr txBox="1">
            <a:spLocks noGrp="1"/>
          </p:cNvSpPr>
          <p:nvPr>
            <p:ph type="body" idx="3"/>
          </p:nvPr>
        </p:nvSpPr>
        <p:spPr>
          <a:xfrm>
            <a:off x="4929373" y="1495850"/>
            <a:ext cx="2365200" cy="3429900"/>
          </a:xfrm>
          <a:prstGeom prst="rect">
            <a:avLst/>
          </a:prstGeom>
        </p:spPr>
        <p:txBody>
          <a:bodyPr lIns="91425" tIns="91425" rIns="91425" bIns="91425" anchor="t" anchorCtr="0">
            <a:noAutofit/>
          </a:bodyPr>
          <a:lstStyle/>
          <a:p>
            <a:pPr lvl="0" algn="ctr">
              <a:spcBef>
                <a:spcPts val="0"/>
              </a:spcBef>
              <a:buNone/>
            </a:pPr>
            <a:r>
              <a:rPr lang="en"/>
              <a:t>Xbox</a:t>
            </a:r>
          </a:p>
        </p:txBody>
      </p:sp>
      <p:pic>
        <p:nvPicPr>
          <p:cNvPr id="414" name="Shape 414"/>
          <p:cNvPicPr preferRelativeResize="0"/>
          <p:nvPr/>
        </p:nvPicPr>
        <p:blipFill>
          <a:blip r:embed="rId3">
            <a:alphaModFix/>
          </a:blip>
          <a:stretch>
            <a:fillRect/>
          </a:stretch>
        </p:blipFill>
        <p:spPr>
          <a:xfrm>
            <a:off x="1648525" y="1927025"/>
            <a:ext cx="2181225" cy="2857500"/>
          </a:xfrm>
          <a:prstGeom prst="rect">
            <a:avLst/>
          </a:prstGeom>
          <a:noFill/>
          <a:ln>
            <a:noFill/>
          </a:ln>
        </p:spPr>
      </p:pic>
      <p:pic>
        <p:nvPicPr>
          <p:cNvPr id="415" name="Shape 415"/>
          <p:cNvPicPr preferRelativeResize="0"/>
          <p:nvPr/>
        </p:nvPicPr>
        <p:blipFill>
          <a:blip r:embed="rId4">
            <a:alphaModFix/>
          </a:blip>
          <a:stretch>
            <a:fillRect/>
          </a:stretch>
        </p:blipFill>
        <p:spPr>
          <a:xfrm>
            <a:off x="5099600" y="1863075"/>
            <a:ext cx="2067754" cy="29245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Shape 420"/>
          <p:cNvSpPr txBox="1">
            <a:spLocks noGrp="1"/>
          </p:cNvSpPr>
          <p:nvPr>
            <p:ph type="body" idx="1"/>
          </p:nvPr>
        </p:nvSpPr>
        <p:spPr>
          <a:xfrm>
            <a:off x="886650" y="1598408"/>
            <a:ext cx="7370700" cy="3327300"/>
          </a:xfrm>
          <a:prstGeom prst="rect">
            <a:avLst/>
          </a:prstGeom>
        </p:spPr>
        <p:txBody>
          <a:bodyPr lIns="91425" tIns="91425" rIns="91425" bIns="91425" anchor="t" anchorCtr="0">
            <a:noAutofit/>
          </a:bodyPr>
          <a:lstStyle/>
          <a:p>
            <a:pPr marL="457200" lvl="0" indent="-228600" rtl="0">
              <a:spcBef>
                <a:spcPts val="0"/>
              </a:spcBef>
            </a:pPr>
            <a:r>
              <a:rPr lang="en"/>
              <a:t>Game Development Updates</a:t>
            </a:r>
          </a:p>
          <a:p>
            <a:pPr marL="457200" lvl="0" indent="-228600" rtl="0">
              <a:spcBef>
                <a:spcPts val="0"/>
              </a:spcBef>
            </a:pPr>
            <a:r>
              <a:rPr lang="en"/>
              <a:t>Previews</a:t>
            </a:r>
          </a:p>
          <a:p>
            <a:pPr marL="457200" lvl="0" indent="-228600" rtl="0">
              <a:spcBef>
                <a:spcPts val="0"/>
              </a:spcBef>
            </a:pPr>
            <a:r>
              <a:rPr lang="en" u="sng">
                <a:solidFill>
                  <a:schemeClr val="hlink"/>
                </a:solidFill>
                <a:hlinkClick r:id="rId3"/>
              </a:rPr>
              <a:t>*Video Game Release Schedule*</a:t>
            </a:r>
          </a:p>
          <a:p>
            <a:pPr marL="457200" lvl="0" indent="-228600" rtl="0">
              <a:spcBef>
                <a:spcPts val="0"/>
              </a:spcBef>
            </a:pPr>
            <a:r>
              <a:rPr lang="en"/>
              <a:t>Reviews</a:t>
            </a:r>
          </a:p>
          <a:p>
            <a:pPr marL="457200" lvl="0" indent="-228600" rtl="0">
              <a:spcBef>
                <a:spcPts val="0"/>
              </a:spcBef>
            </a:pPr>
            <a:r>
              <a:rPr lang="en"/>
              <a:t>13 issues for $20</a:t>
            </a:r>
          </a:p>
        </p:txBody>
      </p:sp>
      <p:pic>
        <p:nvPicPr>
          <p:cNvPr id="421" name="Shape 421"/>
          <p:cNvPicPr preferRelativeResize="0"/>
          <p:nvPr/>
        </p:nvPicPr>
        <p:blipFill>
          <a:blip r:embed="rId4">
            <a:alphaModFix/>
          </a:blip>
          <a:stretch>
            <a:fillRect/>
          </a:stretch>
        </p:blipFill>
        <p:spPr>
          <a:xfrm>
            <a:off x="6035250" y="1455450"/>
            <a:ext cx="2465725" cy="2993398"/>
          </a:xfrm>
          <a:prstGeom prst="rect">
            <a:avLst/>
          </a:prstGeom>
          <a:noFill/>
          <a:ln>
            <a:noFill/>
          </a:ln>
        </p:spPr>
      </p:pic>
      <p:sp>
        <p:nvSpPr>
          <p:cNvPr id="422" name="Shape 422"/>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rtl="0">
              <a:spcBef>
                <a:spcPts val="0"/>
              </a:spcBef>
              <a:buNone/>
            </a:pPr>
            <a:r>
              <a:rPr lang="en"/>
              <a:t>Magazines - </a:t>
            </a:r>
            <a:r>
              <a:rPr lang="en" i="1"/>
              <a:t>Game Informer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Shape 427"/>
          <p:cNvPicPr preferRelativeResize="0"/>
          <p:nvPr/>
        </p:nvPicPr>
        <p:blipFill>
          <a:blip r:embed="rId3">
            <a:alphaModFix/>
          </a:blip>
          <a:stretch>
            <a:fillRect/>
          </a:stretch>
        </p:blipFill>
        <p:spPr>
          <a:xfrm>
            <a:off x="4635744" y="1661019"/>
            <a:ext cx="1758174" cy="3005200"/>
          </a:xfrm>
          <a:prstGeom prst="rect">
            <a:avLst/>
          </a:prstGeom>
          <a:noFill/>
          <a:ln>
            <a:noFill/>
          </a:ln>
        </p:spPr>
      </p:pic>
      <p:pic>
        <p:nvPicPr>
          <p:cNvPr id="428" name="Shape 428"/>
          <p:cNvPicPr preferRelativeResize="0"/>
          <p:nvPr/>
        </p:nvPicPr>
        <p:blipFill>
          <a:blip r:embed="rId4">
            <a:alphaModFix/>
          </a:blip>
          <a:stretch>
            <a:fillRect/>
          </a:stretch>
        </p:blipFill>
        <p:spPr>
          <a:xfrm>
            <a:off x="1959875" y="1697525"/>
            <a:ext cx="2079550" cy="2932200"/>
          </a:xfrm>
          <a:prstGeom prst="rect">
            <a:avLst/>
          </a:prstGeom>
          <a:noFill/>
          <a:ln>
            <a:noFill/>
          </a:ln>
        </p:spPr>
      </p:pic>
      <p:sp>
        <p:nvSpPr>
          <p:cNvPr id="429" name="Shape 429"/>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rtl="0">
              <a:spcBef>
                <a:spcPts val="0"/>
              </a:spcBef>
              <a:buNone/>
            </a:pPr>
            <a:r>
              <a:rPr lang="en"/>
              <a:t>Magazines - </a:t>
            </a:r>
            <a:r>
              <a:rPr lang="en" i="1"/>
              <a:t>Game Informer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Clr>
                <a:schemeClr val="dk1"/>
              </a:buClr>
              <a:buSzPct val="45833"/>
              <a:buFont typeface="Arial"/>
              <a:buNone/>
            </a:pPr>
            <a:r>
              <a:rPr lang="en">
                <a:solidFill>
                  <a:schemeClr val="lt1"/>
                </a:solidFill>
              </a:rPr>
              <a:t>Magazines - </a:t>
            </a:r>
            <a:r>
              <a:rPr lang="en" i="1">
                <a:solidFill>
                  <a:schemeClr val="lt1"/>
                </a:solidFill>
              </a:rPr>
              <a:t>Xbox  </a:t>
            </a:r>
          </a:p>
          <a:p>
            <a:pPr lvl="0">
              <a:spcBef>
                <a:spcPts val="0"/>
              </a:spcBef>
              <a:buNone/>
            </a:pPr>
            <a:endParaRPr/>
          </a:p>
        </p:txBody>
      </p:sp>
      <p:sp>
        <p:nvSpPr>
          <p:cNvPr id="435" name="Shape 435"/>
          <p:cNvSpPr txBox="1">
            <a:spLocks noGrp="1"/>
          </p:cNvSpPr>
          <p:nvPr>
            <p:ph type="body" idx="1"/>
          </p:nvPr>
        </p:nvSpPr>
        <p:spPr>
          <a:xfrm>
            <a:off x="886650" y="1598408"/>
            <a:ext cx="7370700" cy="3327300"/>
          </a:xfrm>
          <a:prstGeom prst="rect">
            <a:avLst/>
          </a:prstGeom>
        </p:spPr>
        <p:txBody>
          <a:bodyPr lIns="91425" tIns="91425" rIns="91425" bIns="91425" anchor="t" anchorCtr="0">
            <a:noAutofit/>
          </a:bodyPr>
          <a:lstStyle/>
          <a:p>
            <a:pPr marL="457200" lvl="0" indent="-228600" rtl="0">
              <a:spcBef>
                <a:spcPts val="0"/>
              </a:spcBef>
            </a:pPr>
            <a:r>
              <a:rPr lang="en"/>
              <a:t>Game Development Updates</a:t>
            </a:r>
          </a:p>
          <a:p>
            <a:pPr marL="457200" lvl="0" indent="-228600" rtl="0">
              <a:spcBef>
                <a:spcPts val="0"/>
              </a:spcBef>
            </a:pPr>
            <a:r>
              <a:rPr lang="en"/>
              <a:t>News</a:t>
            </a:r>
          </a:p>
          <a:p>
            <a:pPr marL="457200" lvl="0" indent="-228600" rtl="0">
              <a:spcBef>
                <a:spcPts val="0"/>
              </a:spcBef>
            </a:pPr>
            <a:r>
              <a:rPr lang="en"/>
              <a:t>Game Previews</a:t>
            </a:r>
          </a:p>
          <a:p>
            <a:pPr marL="457200" lvl="0" indent="-228600" rtl="0">
              <a:spcBef>
                <a:spcPts val="0"/>
              </a:spcBef>
            </a:pPr>
            <a:r>
              <a:rPr lang="en"/>
              <a:t>Reviews</a:t>
            </a:r>
          </a:p>
          <a:p>
            <a:pPr marL="457200" lvl="0" indent="-228600" rtl="0">
              <a:spcBef>
                <a:spcPts val="0"/>
              </a:spcBef>
            </a:pPr>
            <a:r>
              <a:rPr lang="en"/>
              <a:t>*Not the same online*</a:t>
            </a:r>
          </a:p>
          <a:p>
            <a:pPr marL="457200" lvl="0" indent="-228600">
              <a:spcBef>
                <a:spcPts val="0"/>
              </a:spcBef>
            </a:pPr>
            <a:r>
              <a:rPr lang="en"/>
              <a:t>13 issues for $30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Shape 440"/>
          <p:cNvPicPr preferRelativeResize="0"/>
          <p:nvPr/>
        </p:nvPicPr>
        <p:blipFill>
          <a:blip r:embed="rId3">
            <a:alphaModFix/>
          </a:blip>
          <a:stretch>
            <a:fillRect/>
          </a:stretch>
        </p:blipFill>
        <p:spPr>
          <a:xfrm>
            <a:off x="1959875" y="1697525"/>
            <a:ext cx="2079550" cy="2932200"/>
          </a:xfrm>
          <a:prstGeom prst="rect">
            <a:avLst/>
          </a:prstGeom>
          <a:noFill/>
          <a:ln>
            <a:noFill/>
          </a:ln>
        </p:spPr>
      </p:pic>
      <p:sp>
        <p:nvSpPr>
          <p:cNvPr id="441" name="Shape 441"/>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rtl="0">
              <a:spcBef>
                <a:spcPts val="0"/>
              </a:spcBef>
              <a:buNone/>
            </a:pPr>
            <a:r>
              <a:rPr lang="en"/>
              <a:t>Magazines - </a:t>
            </a:r>
            <a:r>
              <a:rPr lang="en" i="1"/>
              <a:t>Xbox Magazine </a:t>
            </a:r>
          </a:p>
        </p:txBody>
      </p:sp>
      <p:sp>
        <p:nvSpPr>
          <p:cNvPr id="442" name="Shape 442"/>
          <p:cNvSpPr txBox="1"/>
          <p:nvPr/>
        </p:nvSpPr>
        <p:spPr>
          <a:xfrm>
            <a:off x="4943875" y="1550100"/>
            <a:ext cx="3000000" cy="3000000"/>
          </a:xfrm>
          <a:prstGeom prst="rect">
            <a:avLst/>
          </a:prstGeom>
          <a:noFill/>
          <a:ln>
            <a:noFill/>
          </a:ln>
        </p:spPr>
        <p:txBody>
          <a:bodyPr lIns="91425" tIns="91425" rIns="91425" bIns="91425" anchor="ctr" anchorCtr="0">
            <a:noAutofit/>
          </a:bodyPr>
          <a:lstStyle/>
          <a:p>
            <a:pPr lvl="0" algn="ctr" rtl="0">
              <a:spcBef>
                <a:spcPts val="600"/>
              </a:spcBef>
              <a:buNone/>
            </a:pPr>
            <a:r>
              <a:rPr lang="en" sz="7200">
                <a:solidFill>
                  <a:srgbClr val="004C52"/>
                </a:solidFill>
                <a:latin typeface="Karla"/>
                <a:ea typeface="Karla"/>
                <a:cs typeface="Karla"/>
                <a:sym typeface="Karla"/>
              </a:rPr>
              <a:t>NONE.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txBox="1">
            <a:spLocks noGrp="1"/>
          </p:cNvSpPr>
          <p:nvPr>
            <p:ph type="ctrTitle"/>
          </p:nvPr>
        </p:nvSpPr>
        <p:spPr>
          <a:xfrm>
            <a:off x="1815525" y="2040550"/>
            <a:ext cx="5513100" cy="1159800"/>
          </a:xfrm>
          <a:prstGeom prst="rect">
            <a:avLst/>
          </a:prstGeom>
        </p:spPr>
        <p:txBody>
          <a:bodyPr lIns="91425" tIns="91425" rIns="91425" bIns="91425" anchor="b" anchorCtr="0">
            <a:noAutofit/>
          </a:bodyPr>
          <a:lstStyle/>
          <a:p>
            <a:pPr lvl="0">
              <a:spcBef>
                <a:spcPts val="0"/>
              </a:spcBef>
              <a:buNone/>
            </a:pPr>
            <a:r>
              <a:rPr lang="en"/>
              <a:t>Websites</a:t>
            </a:r>
          </a:p>
        </p:txBody>
      </p:sp>
      <p:sp>
        <p:nvSpPr>
          <p:cNvPr id="448" name="Shape 448"/>
          <p:cNvSpPr txBox="1">
            <a:spLocks noGrp="1"/>
          </p:cNvSpPr>
          <p:nvPr>
            <p:ph type="subTitle" idx="1"/>
          </p:nvPr>
        </p:nvSpPr>
        <p:spPr>
          <a:xfrm>
            <a:off x="1815375" y="3068650"/>
            <a:ext cx="5513100" cy="78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Shape 120"/>
          <p:cNvPicPr preferRelativeResize="0"/>
          <p:nvPr/>
        </p:nvPicPr>
        <p:blipFill>
          <a:blip r:embed="rId3">
            <a:alphaModFix/>
          </a:blip>
          <a:stretch>
            <a:fillRect/>
          </a:stretch>
        </p:blipFill>
        <p:spPr>
          <a:xfrm rot="490907">
            <a:off x="5568893" y="2663513"/>
            <a:ext cx="3303911" cy="1858450"/>
          </a:xfrm>
          <a:prstGeom prst="rect">
            <a:avLst/>
          </a:prstGeom>
          <a:noFill/>
          <a:ln w="9525" cap="flat" cmpd="sng">
            <a:solidFill>
              <a:srgbClr val="000000"/>
            </a:solidFill>
            <a:prstDash val="solid"/>
            <a:round/>
            <a:headEnd type="none" w="med" len="med"/>
            <a:tailEnd type="none" w="med" len="med"/>
          </a:ln>
        </p:spPr>
      </p:pic>
      <p:sp>
        <p:nvSpPr>
          <p:cNvPr id="121" name="Shape 121"/>
          <p:cNvSpPr txBox="1">
            <a:spLocks noGrp="1"/>
          </p:cNvSpPr>
          <p:nvPr>
            <p:ph type="title"/>
          </p:nvPr>
        </p:nvSpPr>
        <p:spPr>
          <a:xfrm>
            <a:off x="619275" y="205175"/>
            <a:ext cx="7370700" cy="857400"/>
          </a:xfrm>
          <a:prstGeom prst="rect">
            <a:avLst/>
          </a:prstGeom>
        </p:spPr>
        <p:txBody>
          <a:bodyPr lIns="91425" tIns="91425" rIns="91425" bIns="91425" anchor="t" anchorCtr="0">
            <a:noAutofit/>
          </a:bodyPr>
          <a:lstStyle/>
          <a:p>
            <a:pPr lvl="0">
              <a:spcBef>
                <a:spcPts val="0"/>
              </a:spcBef>
              <a:buNone/>
            </a:pPr>
            <a:r>
              <a:rPr lang="en" sz="4000"/>
              <a:t>Video Games</a:t>
            </a:r>
          </a:p>
        </p:txBody>
      </p:sp>
      <p:sp>
        <p:nvSpPr>
          <p:cNvPr id="122" name="Shape 122"/>
          <p:cNvSpPr txBox="1">
            <a:spLocks noGrp="1"/>
          </p:cNvSpPr>
          <p:nvPr>
            <p:ph type="body" idx="1"/>
          </p:nvPr>
        </p:nvSpPr>
        <p:spPr>
          <a:xfrm>
            <a:off x="-292444" y="1224850"/>
            <a:ext cx="7892100" cy="3327300"/>
          </a:xfrm>
          <a:prstGeom prst="rect">
            <a:avLst/>
          </a:prstGeom>
        </p:spPr>
        <p:txBody>
          <a:bodyPr lIns="91425" tIns="91425" rIns="91425" bIns="91425" anchor="t" anchorCtr="0">
            <a:noAutofit/>
          </a:bodyPr>
          <a:lstStyle/>
          <a:p>
            <a:pPr marL="457200" marR="0" lvl="0" indent="-355600" algn="l" rtl="0">
              <a:lnSpc>
                <a:spcPct val="100000"/>
              </a:lnSpc>
              <a:spcBef>
                <a:spcPts val="600"/>
              </a:spcBef>
              <a:spcAft>
                <a:spcPts val="0"/>
              </a:spcAft>
              <a:buClr>
                <a:srgbClr val="ABE33F"/>
              </a:buClr>
              <a:buSzPct val="100000"/>
              <a:buFont typeface="Karla"/>
            </a:pPr>
            <a:r>
              <a:rPr lang="en" sz="2000" b="1" dirty="0"/>
              <a:t>Console-based games</a:t>
            </a:r>
          </a:p>
          <a:p>
            <a:pPr marL="1371600" marR="0" lvl="2" indent="-355600" algn="l" rtl="0">
              <a:lnSpc>
                <a:spcPct val="100000"/>
              </a:lnSpc>
              <a:spcBef>
                <a:spcPts val="600"/>
              </a:spcBef>
              <a:spcAft>
                <a:spcPts val="0"/>
              </a:spcAft>
              <a:buSzPct val="100000"/>
            </a:pPr>
            <a:r>
              <a:rPr lang="en" sz="2000" dirty="0"/>
              <a:t>Wii U</a:t>
            </a:r>
          </a:p>
          <a:p>
            <a:pPr marL="1371600" marR="0" lvl="2" indent="-355600" algn="l" rtl="0">
              <a:lnSpc>
                <a:spcPct val="100000"/>
              </a:lnSpc>
              <a:spcBef>
                <a:spcPts val="600"/>
              </a:spcBef>
              <a:spcAft>
                <a:spcPts val="0"/>
              </a:spcAft>
              <a:buSzPct val="100000"/>
            </a:pPr>
            <a:r>
              <a:rPr lang="en" sz="2000" dirty="0"/>
              <a:t>Xbox One</a:t>
            </a:r>
          </a:p>
          <a:p>
            <a:pPr marL="1371600" marR="0" lvl="2" indent="-355600" algn="l" rtl="0">
              <a:lnSpc>
                <a:spcPct val="100000"/>
              </a:lnSpc>
              <a:spcBef>
                <a:spcPts val="600"/>
              </a:spcBef>
              <a:spcAft>
                <a:spcPts val="0"/>
              </a:spcAft>
              <a:buSzPct val="100000"/>
            </a:pPr>
            <a:r>
              <a:rPr lang="en" sz="2000" dirty="0"/>
              <a:t>Playstation 4</a:t>
            </a:r>
          </a:p>
          <a:p>
            <a:pPr marL="457200" marR="0" lvl="0" indent="-355600" algn="l" rtl="0">
              <a:lnSpc>
                <a:spcPct val="100000"/>
              </a:lnSpc>
              <a:spcBef>
                <a:spcPts val="600"/>
              </a:spcBef>
              <a:spcAft>
                <a:spcPts val="0"/>
              </a:spcAft>
              <a:buSzPct val="100000"/>
            </a:pPr>
            <a:r>
              <a:rPr lang="en" sz="2000" b="1" dirty="0"/>
              <a:t>Computer-based games</a:t>
            </a:r>
          </a:p>
          <a:p>
            <a:pPr marL="1371600" marR="0" lvl="2" indent="-355600" algn="l" rtl="0">
              <a:lnSpc>
                <a:spcPct val="100000"/>
              </a:lnSpc>
              <a:spcBef>
                <a:spcPts val="600"/>
              </a:spcBef>
              <a:spcAft>
                <a:spcPts val="0"/>
              </a:spcAft>
              <a:buSzPct val="100000"/>
            </a:pPr>
            <a:r>
              <a:rPr lang="en" sz="2000" dirty="0"/>
              <a:t>Minecraft</a:t>
            </a:r>
          </a:p>
          <a:p>
            <a:pPr marL="1371600" marR="0" lvl="2" indent="-355600" algn="l" rtl="0">
              <a:lnSpc>
                <a:spcPct val="100000"/>
              </a:lnSpc>
              <a:spcBef>
                <a:spcPts val="600"/>
              </a:spcBef>
              <a:spcAft>
                <a:spcPts val="0"/>
              </a:spcAft>
              <a:buSzPct val="100000"/>
            </a:pPr>
            <a:r>
              <a:rPr lang="en" sz="2000" dirty="0"/>
              <a:t>Steam</a:t>
            </a:r>
          </a:p>
          <a:p>
            <a:pPr marL="1371600" marR="0" lvl="2" indent="-228600" algn="l" rtl="0">
              <a:lnSpc>
                <a:spcPct val="100000"/>
              </a:lnSpc>
              <a:spcBef>
                <a:spcPts val="600"/>
              </a:spcBef>
              <a:spcAft>
                <a:spcPts val="0"/>
              </a:spcAft>
            </a:pPr>
            <a:r>
              <a:rPr lang="en" sz="2000" dirty="0"/>
              <a:t>MMORPGs </a:t>
            </a:r>
            <a:r>
              <a:rPr lang="en" sz="1600" dirty="0"/>
              <a:t>(Massively Multiplayer </a:t>
            </a:r>
          </a:p>
          <a:p>
            <a:pPr marL="1828800" marR="0" lvl="0" indent="0" algn="l" rtl="0">
              <a:lnSpc>
                <a:spcPct val="100000"/>
              </a:lnSpc>
              <a:spcBef>
                <a:spcPts val="600"/>
              </a:spcBef>
              <a:spcAft>
                <a:spcPts val="0"/>
              </a:spcAft>
              <a:buNone/>
            </a:pPr>
            <a:r>
              <a:rPr lang="en" sz="1600" dirty="0"/>
              <a:t>Online Role-Playing Games)</a:t>
            </a:r>
          </a:p>
          <a:p>
            <a:pPr marL="1371600" marR="0" lvl="2" indent="-228600" algn="l" rtl="0">
              <a:lnSpc>
                <a:spcPct val="100000"/>
              </a:lnSpc>
              <a:spcBef>
                <a:spcPts val="600"/>
              </a:spcBef>
              <a:spcAft>
                <a:spcPts val="0"/>
              </a:spcAft>
            </a:pPr>
            <a:r>
              <a:rPr lang="en" sz="2000" dirty="0"/>
              <a:t>MOBAs </a:t>
            </a:r>
            <a:r>
              <a:rPr lang="en" sz="1600" dirty="0"/>
              <a:t>(Multiplayer Online Battle Arenas)</a:t>
            </a:r>
          </a:p>
        </p:txBody>
      </p:sp>
      <p:pic>
        <p:nvPicPr>
          <p:cNvPr id="123" name="Shape 123"/>
          <p:cNvPicPr preferRelativeResize="0"/>
          <p:nvPr/>
        </p:nvPicPr>
        <p:blipFill>
          <a:blip r:embed="rId4">
            <a:alphaModFix/>
          </a:blip>
          <a:stretch>
            <a:fillRect/>
          </a:stretch>
        </p:blipFill>
        <p:spPr>
          <a:xfrm rot="-623477">
            <a:off x="4509874" y="555919"/>
            <a:ext cx="4098800" cy="2304899"/>
          </a:xfrm>
          <a:prstGeom prst="rect">
            <a:avLst/>
          </a:prstGeom>
          <a:noFill/>
          <a:ln w="9525" cap="flat" cmpd="sng">
            <a:solidFill>
              <a:srgbClr val="000000"/>
            </a:solidFill>
            <a:prstDash val="solid"/>
            <a:round/>
            <a:headEnd type="none" w="med" len="med"/>
            <a:tailEnd type="none" w="med" len="me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Websites</a:t>
            </a:r>
          </a:p>
        </p:txBody>
      </p:sp>
      <p:sp>
        <p:nvSpPr>
          <p:cNvPr id="454" name="Shape 454"/>
          <p:cNvSpPr txBox="1">
            <a:spLocks noGrp="1"/>
          </p:cNvSpPr>
          <p:nvPr>
            <p:ph type="body" idx="1"/>
          </p:nvPr>
        </p:nvSpPr>
        <p:spPr>
          <a:xfrm>
            <a:off x="870750" y="1495850"/>
            <a:ext cx="2365200" cy="3429900"/>
          </a:xfrm>
          <a:prstGeom prst="rect">
            <a:avLst/>
          </a:prstGeom>
        </p:spPr>
        <p:txBody>
          <a:bodyPr lIns="91425" tIns="91425" rIns="91425" bIns="91425" anchor="t" anchorCtr="0">
            <a:noAutofit/>
          </a:bodyPr>
          <a:lstStyle/>
          <a:p>
            <a:pPr lvl="0" algn="ctr">
              <a:spcBef>
                <a:spcPts val="0"/>
              </a:spcBef>
              <a:buNone/>
            </a:pPr>
            <a:r>
              <a:rPr lang="en"/>
              <a:t>www.kotaku.com</a:t>
            </a:r>
          </a:p>
        </p:txBody>
      </p:sp>
      <p:sp>
        <p:nvSpPr>
          <p:cNvPr id="455" name="Shape 455"/>
          <p:cNvSpPr txBox="1">
            <a:spLocks noGrp="1"/>
          </p:cNvSpPr>
          <p:nvPr>
            <p:ph type="body" idx="2"/>
          </p:nvPr>
        </p:nvSpPr>
        <p:spPr>
          <a:xfrm>
            <a:off x="3357261" y="1495850"/>
            <a:ext cx="2365200" cy="3429900"/>
          </a:xfrm>
          <a:prstGeom prst="rect">
            <a:avLst/>
          </a:prstGeom>
        </p:spPr>
        <p:txBody>
          <a:bodyPr lIns="91425" tIns="91425" rIns="91425" bIns="91425" anchor="t" anchorCtr="0">
            <a:noAutofit/>
          </a:bodyPr>
          <a:lstStyle/>
          <a:p>
            <a:pPr lvl="0" algn="ctr">
              <a:spcBef>
                <a:spcPts val="0"/>
              </a:spcBef>
              <a:buNone/>
            </a:pPr>
            <a:r>
              <a:rPr lang="en"/>
              <a:t>www.ign.com </a:t>
            </a:r>
          </a:p>
        </p:txBody>
      </p:sp>
      <p:sp>
        <p:nvSpPr>
          <p:cNvPr id="456" name="Shape 456"/>
          <p:cNvSpPr txBox="1">
            <a:spLocks noGrp="1"/>
          </p:cNvSpPr>
          <p:nvPr>
            <p:ph type="body" idx="3"/>
          </p:nvPr>
        </p:nvSpPr>
        <p:spPr>
          <a:xfrm>
            <a:off x="5843773" y="1495850"/>
            <a:ext cx="2365200" cy="3429900"/>
          </a:xfrm>
          <a:prstGeom prst="rect">
            <a:avLst/>
          </a:prstGeom>
        </p:spPr>
        <p:txBody>
          <a:bodyPr lIns="91425" tIns="91425" rIns="91425" bIns="91425" anchor="t" anchorCtr="0">
            <a:noAutofit/>
          </a:bodyPr>
          <a:lstStyle/>
          <a:p>
            <a:pPr lvl="0" algn="ctr">
              <a:spcBef>
                <a:spcPts val="0"/>
              </a:spcBef>
              <a:buNone/>
            </a:pPr>
            <a:r>
              <a:rPr lang="en"/>
              <a:t>www.opencritic.com</a:t>
            </a:r>
          </a:p>
        </p:txBody>
      </p:sp>
      <p:pic>
        <p:nvPicPr>
          <p:cNvPr id="457" name="Shape 457"/>
          <p:cNvPicPr preferRelativeResize="0"/>
          <p:nvPr/>
        </p:nvPicPr>
        <p:blipFill>
          <a:blip r:embed="rId3">
            <a:alphaModFix/>
          </a:blip>
          <a:stretch>
            <a:fillRect/>
          </a:stretch>
        </p:blipFill>
        <p:spPr>
          <a:xfrm>
            <a:off x="756325" y="2320773"/>
            <a:ext cx="2365200" cy="437545"/>
          </a:xfrm>
          <a:prstGeom prst="rect">
            <a:avLst/>
          </a:prstGeom>
          <a:noFill/>
          <a:ln>
            <a:noFill/>
          </a:ln>
        </p:spPr>
      </p:pic>
      <p:pic>
        <p:nvPicPr>
          <p:cNvPr id="458" name="Shape 458"/>
          <p:cNvPicPr preferRelativeResize="0"/>
          <p:nvPr/>
        </p:nvPicPr>
        <p:blipFill>
          <a:blip r:embed="rId4">
            <a:alphaModFix/>
          </a:blip>
          <a:stretch>
            <a:fillRect/>
          </a:stretch>
        </p:blipFill>
        <p:spPr>
          <a:xfrm>
            <a:off x="3111100" y="1594312"/>
            <a:ext cx="2857500" cy="2143125"/>
          </a:xfrm>
          <a:prstGeom prst="rect">
            <a:avLst/>
          </a:prstGeom>
          <a:noFill/>
          <a:ln>
            <a:noFill/>
          </a:ln>
        </p:spPr>
      </p:pic>
      <p:pic>
        <p:nvPicPr>
          <p:cNvPr id="459" name="Shape 459"/>
          <p:cNvPicPr preferRelativeResize="0"/>
          <p:nvPr/>
        </p:nvPicPr>
        <p:blipFill>
          <a:blip r:embed="rId5">
            <a:alphaModFix/>
          </a:blip>
          <a:stretch>
            <a:fillRect/>
          </a:stretch>
        </p:blipFill>
        <p:spPr>
          <a:xfrm>
            <a:off x="5958174" y="2041833"/>
            <a:ext cx="2136399" cy="1139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Websites - </a:t>
            </a:r>
            <a:r>
              <a:rPr lang="en" i="1"/>
              <a:t>Kotaku </a:t>
            </a:r>
          </a:p>
        </p:txBody>
      </p:sp>
      <p:sp>
        <p:nvSpPr>
          <p:cNvPr id="465" name="Shape 465"/>
          <p:cNvSpPr txBox="1">
            <a:spLocks noGrp="1"/>
          </p:cNvSpPr>
          <p:nvPr>
            <p:ph type="body" idx="1"/>
          </p:nvPr>
        </p:nvSpPr>
        <p:spPr>
          <a:xfrm>
            <a:off x="870750" y="1495850"/>
            <a:ext cx="2830200" cy="3429900"/>
          </a:xfrm>
          <a:prstGeom prst="rect">
            <a:avLst/>
          </a:prstGeom>
        </p:spPr>
        <p:txBody>
          <a:bodyPr lIns="91425" tIns="91425" rIns="91425" bIns="91425" anchor="t" anchorCtr="0">
            <a:noAutofit/>
          </a:bodyPr>
          <a:lstStyle/>
          <a:p>
            <a:pPr marL="457200" lvl="0" indent="-228600" rtl="0">
              <a:spcBef>
                <a:spcPts val="0"/>
              </a:spcBef>
            </a:pPr>
            <a:r>
              <a:rPr lang="en"/>
              <a:t>Geek posts</a:t>
            </a:r>
            <a:br>
              <a:rPr lang="en"/>
            </a:br>
            <a:endParaRPr lang="en"/>
          </a:p>
          <a:p>
            <a:pPr marL="457200" lvl="0" indent="-228600" rtl="0">
              <a:spcBef>
                <a:spcPts val="0"/>
              </a:spcBef>
            </a:pPr>
            <a:r>
              <a:rPr lang="en"/>
              <a:t>News</a:t>
            </a:r>
            <a:br>
              <a:rPr lang="en"/>
            </a:br>
            <a:endParaRPr lang="en"/>
          </a:p>
          <a:p>
            <a:pPr marL="457200" lvl="0" indent="-228600" rtl="0">
              <a:spcBef>
                <a:spcPts val="0"/>
              </a:spcBef>
            </a:pPr>
            <a:r>
              <a:rPr lang="en"/>
              <a:t>Minimal Video Game Reviews</a:t>
            </a:r>
            <a:br>
              <a:rPr lang="en"/>
            </a:br>
            <a:endParaRPr lang="en"/>
          </a:p>
          <a:p>
            <a:pPr marL="457200" lvl="0" indent="-228600" rtl="0">
              <a:spcBef>
                <a:spcPts val="0"/>
              </a:spcBef>
            </a:pPr>
            <a:r>
              <a:rPr lang="en"/>
              <a:t>Feminism  </a:t>
            </a:r>
            <a:br>
              <a:rPr lang="en"/>
            </a:br>
            <a:endParaRPr lang="en"/>
          </a:p>
          <a:p>
            <a:pPr marL="457200" lvl="0" indent="-228600" rtl="0">
              <a:spcBef>
                <a:spcPts val="0"/>
              </a:spcBef>
            </a:pPr>
            <a:r>
              <a:rPr lang="en"/>
              <a:t>Hardcore gamers HATE IT</a:t>
            </a:r>
          </a:p>
        </p:txBody>
      </p:sp>
      <p:pic>
        <p:nvPicPr>
          <p:cNvPr id="466" name="Shape 466"/>
          <p:cNvPicPr preferRelativeResize="0"/>
          <p:nvPr/>
        </p:nvPicPr>
        <p:blipFill>
          <a:blip r:embed="rId3">
            <a:alphaModFix/>
          </a:blip>
          <a:stretch>
            <a:fillRect/>
          </a:stretch>
        </p:blipFill>
        <p:spPr>
          <a:xfrm>
            <a:off x="4119971" y="1495850"/>
            <a:ext cx="3333476" cy="31827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Shape 471"/>
          <p:cNvPicPr preferRelativeResize="0"/>
          <p:nvPr/>
        </p:nvPicPr>
        <p:blipFill>
          <a:blip r:embed="rId3">
            <a:alphaModFix/>
          </a:blip>
          <a:stretch>
            <a:fillRect/>
          </a:stretch>
        </p:blipFill>
        <p:spPr>
          <a:xfrm>
            <a:off x="615275" y="1521375"/>
            <a:ext cx="2079550" cy="2932200"/>
          </a:xfrm>
          <a:prstGeom prst="rect">
            <a:avLst/>
          </a:prstGeom>
          <a:noFill/>
          <a:ln>
            <a:noFill/>
          </a:ln>
        </p:spPr>
      </p:pic>
      <p:sp>
        <p:nvSpPr>
          <p:cNvPr id="472" name="Shape 472"/>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rtl="0">
              <a:spcBef>
                <a:spcPts val="0"/>
              </a:spcBef>
              <a:buNone/>
            </a:pPr>
            <a:r>
              <a:rPr lang="en"/>
              <a:t>Websites - </a:t>
            </a:r>
            <a:r>
              <a:rPr lang="en" i="1"/>
              <a:t>Kotaku </a:t>
            </a:r>
          </a:p>
        </p:txBody>
      </p:sp>
      <p:pic>
        <p:nvPicPr>
          <p:cNvPr id="473" name="Shape 473"/>
          <p:cNvPicPr preferRelativeResize="0"/>
          <p:nvPr/>
        </p:nvPicPr>
        <p:blipFill>
          <a:blip r:embed="rId4">
            <a:alphaModFix/>
          </a:blip>
          <a:stretch>
            <a:fillRect/>
          </a:stretch>
        </p:blipFill>
        <p:spPr>
          <a:xfrm>
            <a:off x="3828275" y="1781524"/>
            <a:ext cx="4297350" cy="2411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rtl="0">
              <a:spcBef>
                <a:spcPts val="0"/>
              </a:spcBef>
              <a:buNone/>
            </a:pPr>
            <a:r>
              <a:rPr lang="en"/>
              <a:t>Websites - </a:t>
            </a:r>
            <a:r>
              <a:rPr lang="en" i="1"/>
              <a:t>IGN  </a:t>
            </a:r>
          </a:p>
        </p:txBody>
      </p:sp>
      <p:sp>
        <p:nvSpPr>
          <p:cNvPr id="479" name="Shape 479"/>
          <p:cNvSpPr txBox="1">
            <a:spLocks noGrp="1"/>
          </p:cNvSpPr>
          <p:nvPr>
            <p:ph type="body" idx="1"/>
          </p:nvPr>
        </p:nvSpPr>
        <p:spPr>
          <a:xfrm>
            <a:off x="870750" y="1495850"/>
            <a:ext cx="2365200" cy="3429900"/>
          </a:xfrm>
          <a:prstGeom prst="rect">
            <a:avLst/>
          </a:prstGeom>
        </p:spPr>
        <p:txBody>
          <a:bodyPr lIns="91425" tIns="91425" rIns="91425" bIns="91425" anchor="t" anchorCtr="0">
            <a:noAutofit/>
          </a:bodyPr>
          <a:lstStyle/>
          <a:p>
            <a:pPr marL="457200" lvl="0" indent="-228600" rtl="0">
              <a:spcBef>
                <a:spcPts val="0"/>
              </a:spcBef>
            </a:pPr>
            <a:r>
              <a:rPr lang="en"/>
              <a:t>TV, Movies, and Comics</a:t>
            </a:r>
            <a:br>
              <a:rPr lang="en"/>
            </a:br>
            <a:endParaRPr lang="en"/>
          </a:p>
          <a:p>
            <a:pPr marL="457200" lvl="0" indent="-228600" rtl="0">
              <a:spcBef>
                <a:spcPts val="0"/>
              </a:spcBef>
            </a:pPr>
            <a:r>
              <a:rPr lang="en"/>
              <a:t>Cheat codes &amp; walkthroughs</a:t>
            </a:r>
            <a:br>
              <a:rPr lang="en"/>
            </a:br>
            <a:endParaRPr lang="en"/>
          </a:p>
          <a:p>
            <a:pPr marL="457200" lvl="0" indent="-228600" rtl="0">
              <a:spcBef>
                <a:spcPts val="0"/>
              </a:spcBef>
            </a:pPr>
            <a:r>
              <a:rPr lang="en"/>
              <a:t>Video Game Reviews </a:t>
            </a:r>
            <a:br>
              <a:rPr lang="en"/>
            </a:br>
            <a:endParaRPr lang="en"/>
          </a:p>
          <a:p>
            <a:pPr marL="457200" lvl="0" indent="-228600" rtl="0">
              <a:spcBef>
                <a:spcPts val="0"/>
              </a:spcBef>
            </a:pPr>
            <a:r>
              <a:rPr lang="en"/>
              <a:t>Community oriented </a:t>
            </a:r>
          </a:p>
        </p:txBody>
      </p:sp>
      <p:pic>
        <p:nvPicPr>
          <p:cNvPr id="480" name="Shape 480"/>
          <p:cNvPicPr preferRelativeResize="0"/>
          <p:nvPr/>
        </p:nvPicPr>
        <p:blipFill>
          <a:blip r:embed="rId3">
            <a:alphaModFix/>
          </a:blip>
          <a:stretch>
            <a:fillRect/>
          </a:stretch>
        </p:blipFill>
        <p:spPr>
          <a:xfrm>
            <a:off x="4605620" y="1495850"/>
            <a:ext cx="2077150" cy="30688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Shape 485"/>
          <p:cNvPicPr preferRelativeResize="0"/>
          <p:nvPr/>
        </p:nvPicPr>
        <p:blipFill>
          <a:blip r:embed="rId3">
            <a:alphaModFix/>
          </a:blip>
          <a:stretch>
            <a:fillRect/>
          </a:stretch>
        </p:blipFill>
        <p:spPr>
          <a:xfrm>
            <a:off x="621150" y="1580100"/>
            <a:ext cx="2079550" cy="2932200"/>
          </a:xfrm>
          <a:prstGeom prst="rect">
            <a:avLst/>
          </a:prstGeom>
          <a:noFill/>
          <a:ln>
            <a:noFill/>
          </a:ln>
        </p:spPr>
      </p:pic>
      <p:sp>
        <p:nvSpPr>
          <p:cNvPr id="486" name="Shape 486"/>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rtl="0">
              <a:spcBef>
                <a:spcPts val="0"/>
              </a:spcBef>
              <a:buNone/>
            </a:pPr>
            <a:r>
              <a:rPr lang="en"/>
              <a:t>Websites - </a:t>
            </a:r>
            <a:r>
              <a:rPr lang="en" i="1"/>
              <a:t>IGN </a:t>
            </a:r>
          </a:p>
        </p:txBody>
      </p:sp>
      <p:pic>
        <p:nvPicPr>
          <p:cNvPr id="487" name="Shape 487"/>
          <p:cNvPicPr preferRelativeResize="0"/>
          <p:nvPr/>
        </p:nvPicPr>
        <p:blipFill>
          <a:blip r:embed="rId4">
            <a:alphaModFix/>
          </a:blip>
          <a:stretch>
            <a:fillRect/>
          </a:stretch>
        </p:blipFill>
        <p:spPr>
          <a:xfrm>
            <a:off x="3424849" y="2002851"/>
            <a:ext cx="5055650" cy="2086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rtl="0">
              <a:spcBef>
                <a:spcPts val="0"/>
              </a:spcBef>
              <a:buNone/>
            </a:pPr>
            <a:r>
              <a:rPr lang="en"/>
              <a:t>Websites - </a:t>
            </a:r>
            <a:r>
              <a:rPr lang="en" i="1"/>
              <a:t>Open Critic </a:t>
            </a:r>
          </a:p>
        </p:txBody>
      </p:sp>
      <p:sp>
        <p:nvSpPr>
          <p:cNvPr id="493" name="Shape 493"/>
          <p:cNvSpPr txBox="1">
            <a:spLocks noGrp="1"/>
          </p:cNvSpPr>
          <p:nvPr>
            <p:ph type="body" idx="1"/>
          </p:nvPr>
        </p:nvSpPr>
        <p:spPr>
          <a:xfrm>
            <a:off x="870750" y="1495850"/>
            <a:ext cx="2365200" cy="3429900"/>
          </a:xfrm>
          <a:prstGeom prst="rect">
            <a:avLst/>
          </a:prstGeom>
        </p:spPr>
        <p:txBody>
          <a:bodyPr lIns="91425" tIns="91425" rIns="91425" bIns="91425" anchor="t" anchorCtr="0">
            <a:noAutofit/>
          </a:bodyPr>
          <a:lstStyle/>
          <a:p>
            <a:pPr marL="457200" lvl="0" indent="-228600" rtl="0">
              <a:spcBef>
                <a:spcPts val="0"/>
              </a:spcBef>
            </a:pPr>
            <a:r>
              <a:rPr lang="en"/>
              <a:t>New Website</a:t>
            </a:r>
            <a:br>
              <a:rPr lang="en"/>
            </a:br>
            <a:endParaRPr lang="en"/>
          </a:p>
          <a:p>
            <a:pPr marL="457200" lvl="0" indent="-228600" rtl="0">
              <a:spcBef>
                <a:spcPts val="0"/>
              </a:spcBef>
            </a:pPr>
            <a:r>
              <a:rPr lang="en"/>
              <a:t>“Rotten Tomatoes”</a:t>
            </a:r>
            <a:br>
              <a:rPr lang="en"/>
            </a:br>
            <a:endParaRPr lang="en"/>
          </a:p>
          <a:p>
            <a:pPr marL="457200" lvl="0" indent="-228600" rtl="0">
              <a:spcBef>
                <a:spcPts val="0"/>
              </a:spcBef>
            </a:pPr>
            <a:r>
              <a:rPr lang="en"/>
              <a:t>Reviews without a score are excluded</a:t>
            </a:r>
            <a:br>
              <a:rPr lang="en"/>
            </a:br>
            <a:endParaRPr lang="en"/>
          </a:p>
          <a:p>
            <a:pPr lvl="0" rtl="0">
              <a:spcBef>
                <a:spcPts val="0"/>
              </a:spcBef>
              <a:buNone/>
            </a:pPr>
            <a:endParaRPr/>
          </a:p>
        </p:txBody>
      </p:sp>
      <p:pic>
        <p:nvPicPr>
          <p:cNvPr id="494" name="Shape 494"/>
          <p:cNvPicPr preferRelativeResize="0"/>
          <p:nvPr/>
        </p:nvPicPr>
        <p:blipFill>
          <a:blip r:embed="rId3">
            <a:alphaModFix/>
          </a:blip>
          <a:stretch>
            <a:fillRect/>
          </a:stretch>
        </p:blipFill>
        <p:spPr>
          <a:xfrm>
            <a:off x="4703152" y="1726250"/>
            <a:ext cx="2644325" cy="29122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Shape 499"/>
          <p:cNvPicPr preferRelativeResize="0"/>
          <p:nvPr/>
        </p:nvPicPr>
        <p:blipFill>
          <a:blip r:embed="rId3">
            <a:alphaModFix/>
          </a:blip>
          <a:stretch>
            <a:fillRect/>
          </a:stretch>
        </p:blipFill>
        <p:spPr>
          <a:xfrm>
            <a:off x="615275" y="1521375"/>
            <a:ext cx="2079550" cy="2932200"/>
          </a:xfrm>
          <a:prstGeom prst="rect">
            <a:avLst/>
          </a:prstGeom>
          <a:noFill/>
          <a:ln>
            <a:noFill/>
          </a:ln>
        </p:spPr>
      </p:pic>
      <p:sp>
        <p:nvSpPr>
          <p:cNvPr id="500" name="Shape 500"/>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rtl="0">
              <a:spcBef>
                <a:spcPts val="0"/>
              </a:spcBef>
              <a:buNone/>
            </a:pPr>
            <a:r>
              <a:rPr lang="en"/>
              <a:t>Websites - </a:t>
            </a:r>
            <a:r>
              <a:rPr lang="en" i="1"/>
              <a:t>Open Critic  </a:t>
            </a:r>
          </a:p>
        </p:txBody>
      </p:sp>
      <p:pic>
        <p:nvPicPr>
          <p:cNvPr id="501" name="Shape 501"/>
          <p:cNvPicPr preferRelativeResize="0"/>
          <p:nvPr/>
        </p:nvPicPr>
        <p:blipFill>
          <a:blip r:embed="rId4">
            <a:alphaModFix/>
          </a:blip>
          <a:stretch>
            <a:fillRect/>
          </a:stretch>
        </p:blipFill>
        <p:spPr>
          <a:xfrm>
            <a:off x="2969750" y="1990300"/>
            <a:ext cx="5798475" cy="21374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ctrTitle"/>
          </p:nvPr>
        </p:nvSpPr>
        <p:spPr>
          <a:xfrm>
            <a:off x="1815525" y="2040550"/>
            <a:ext cx="5513100" cy="1159800"/>
          </a:xfrm>
          <a:prstGeom prst="rect">
            <a:avLst/>
          </a:prstGeom>
        </p:spPr>
        <p:txBody>
          <a:bodyPr lIns="91425" tIns="91425" rIns="91425" bIns="91425" anchor="b" anchorCtr="0">
            <a:noAutofit/>
          </a:bodyPr>
          <a:lstStyle/>
          <a:p>
            <a:pPr lvl="0">
              <a:spcBef>
                <a:spcPts val="0"/>
              </a:spcBef>
              <a:buNone/>
            </a:pPr>
            <a:r>
              <a:rPr lang="en"/>
              <a:t>Librarians! </a:t>
            </a:r>
          </a:p>
        </p:txBody>
      </p:sp>
      <p:sp>
        <p:nvSpPr>
          <p:cNvPr id="507" name="Shape 507"/>
          <p:cNvSpPr txBox="1">
            <a:spLocks noGrp="1"/>
          </p:cNvSpPr>
          <p:nvPr>
            <p:ph type="subTitle" idx="1"/>
          </p:nvPr>
        </p:nvSpPr>
        <p:spPr>
          <a:xfrm>
            <a:off x="1815375" y="3068650"/>
            <a:ext cx="5513100" cy="78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Shape 512"/>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rtl="0">
              <a:spcBef>
                <a:spcPts val="0"/>
              </a:spcBef>
              <a:buNone/>
            </a:pPr>
            <a:r>
              <a:rPr lang="en"/>
              <a:t>Librarians- </a:t>
            </a:r>
            <a:r>
              <a:rPr lang="en" i="1"/>
              <a:t>The Video Game Librarian </a:t>
            </a:r>
          </a:p>
        </p:txBody>
      </p:sp>
      <p:sp>
        <p:nvSpPr>
          <p:cNvPr id="513" name="Shape 513"/>
          <p:cNvSpPr txBox="1">
            <a:spLocks noGrp="1"/>
          </p:cNvSpPr>
          <p:nvPr>
            <p:ph type="body" idx="1"/>
          </p:nvPr>
        </p:nvSpPr>
        <p:spPr>
          <a:xfrm>
            <a:off x="870750" y="1495850"/>
            <a:ext cx="2365200" cy="3429900"/>
          </a:xfrm>
          <a:prstGeom prst="rect">
            <a:avLst/>
          </a:prstGeom>
        </p:spPr>
        <p:txBody>
          <a:bodyPr lIns="91425" tIns="91425" rIns="91425" bIns="91425" anchor="t" anchorCtr="0">
            <a:noAutofit/>
          </a:bodyPr>
          <a:lstStyle/>
          <a:p>
            <a:pPr marL="457200" lvl="0" indent="-228600" rtl="0">
              <a:spcBef>
                <a:spcPts val="0"/>
              </a:spcBef>
            </a:pPr>
            <a:r>
              <a:rPr lang="en"/>
              <a:t>Pick of the Week </a:t>
            </a:r>
            <a:br>
              <a:rPr lang="en"/>
            </a:br>
            <a:endParaRPr lang="en"/>
          </a:p>
          <a:p>
            <a:pPr marL="457200" lvl="0" indent="-228600" rtl="0">
              <a:spcBef>
                <a:spcPts val="0"/>
              </a:spcBef>
            </a:pPr>
            <a:r>
              <a:rPr lang="en"/>
              <a:t>New Release Round-Up</a:t>
            </a:r>
            <a:br>
              <a:rPr lang="en"/>
            </a:br>
            <a:endParaRPr lang="en"/>
          </a:p>
          <a:p>
            <a:pPr marL="457200" lvl="0" indent="-228600" rtl="0">
              <a:spcBef>
                <a:spcPts val="0"/>
              </a:spcBef>
            </a:pPr>
            <a:r>
              <a:rPr lang="en"/>
              <a:t>New Game Announcements	</a:t>
            </a:r>
            <a:br>
              <a:rPr lang="en"/>
            </a:br>
            <a:endParaRPr lang="en"/>
          </a:p>
          <a:p>
            <a:pPr marL="457200" lvl="0" indent="-228600" rtl="0">
              <a:spcBef>
                <a:spcPts val="0"/>
              </a:spcBef>
            </a:pPr>
            <a:r>
              <a:rPr lang="en"/>
              <a:t>News</a:t>
            </a:r>
            <a:br>
              <a:rPr lang="en"/>
            </a:br>
            <a:endParaRPr lang="en"/>
          </a:p>
          <a:p>
            <a:pPr marL="457200" lvl="0" indent="-228600" rtl="0">
              <a:spcBef>
                <a:spcPts val="0"/>
              </a:spcBef>
            </a:pPr>
            <a:r>
              <a:rPr lang="en"/>
              <a:t>New Videos</a:t>
            </a:r>
          </a:p>
        </p:txBody>
      </p:sp>
      <p:pic>
        <p:nvPicPr>
          <p:cNvPr id="514" name="Shape 514"/>
          <p:cNvPicPr preferRelativeResize="0"/>
          <p:nvPr/>
        </p:nvPicPr>
        <p:blipFill>
          <a:blip r:embed="rId3">
            <a:alphaModFix/>
          </a:blip>
          <a:stretch>
            <a:fillRect/>
          </a:stretch>
        </p:blipFill>
        <p:spPr>
          <a:xfrm>
            <a:off x="4397875" y="1634895"/>
            <a:ext cx="3859475" cy="1873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rtl="0">
              <a:spcBef>
                <a:spcPts val="0"/>
              </a:spcBef>
              <a:buNone/>
            </a:pPr>
            <a:r>
              <a:rPr lang="en"/>
              <a:t>Librarians- </a:t>
            </a:r>
            <a:r>
              <a:rPr lang="en" i="1"/>
              <a:t>Library Journal </a:t>
            </a:r>
          </a:p>
        </p:txBody>
      </p:sp>
      <p:sp>
        <p:nvSpPr>
          <p:cNvPr id="520" name="Shape 520"/>
          <p:cNvSpPr txBox="1">
            <a:spLocks noGrp="1"/>
          </p:cNvSpPr>
          <p:nvPr>
            <p:ph type="body" idx="1"/>
          </p:nvPr>
        </p:nvSpPr>
        <p:spPr>
          <a:xfrm>
            <a:off x="870750" y="1495850"/>
            <a:ext cx="2365200" cy="3429900"/>
          </a:xfrm>
          <a:prstGeom prst="rect">
            <a:avLst/>
          </a:prstGeom>
        </p:spPr>
        <p:txBody>
          <a:bodyPr lIns="91425" tIns="91425" rIns="91425" bIns="91425" anchor="t" anchorCtr="0">
            <a:noAutofit/>
          </a:bodyPr>
          <a:lstStyle/>
          <a:p>
            <a:pPr marL="457200" lvl="0" indent="-228600" rtl="0">
              <a:spcBef>
                <a:spcPts val="0"/>
              </a:spcBef>
            </a:pPr>
            <a:r>
              <a:rPr lang="en"/>
              <a:t>Monthly articles </a:t>
            </a:r>
            <a:br>
              <a:rPr lang="en"/>
            </a:br>
            <a:endParaRPr lang="en"/>
          </a:p>
          <a:p>
            <a:pPr marL="457200" lvl="0" indent="-228600" rtl="0">
              <a:spcBef>
                <a:spcPts val="0"/>
              </a:spcBef>
            </a:pPr>
            <a:r>
              <a:rPr lang="en"/>
              <a:t>Comprehensive overview of video game genres, styles, and themes</a:t>
            </a:r>
            <a:br>
              <a:rPr lang="en"/>
            </a:br>
            <a:endParaRPr lang="en"/>
          </a:p>
          <a:p>
            <a:pPr marL="457200" lvl="0" indent="-228600" rtl="0">
              <a:spcBef>
                <a:spcPts val="0"/>
              </a:spcBef>
            </a:pPr>
            <a:r>
              <a:rPr lang="en"/>
              <a:t>Best Games of the Year List </a:t>
            </a:r>
          </a:p>
        </p:txBody>
      </p:sp>
      <p:pic>
        <p:nvPicPr>
          <p:cNvPr id="521" name="Shape 521"/>
          <p:cNvPicPr preferRelativeResize="0"/>
          <p:nvPr/>
        </p:nvPicPr>
        <p:blipFill>
          <a:blip r:embed="rId3">
            <a:alphaModFix/>
          </a:blip>
          <a:stretch>
            <a:fillRect/>
          </a:stretch>
        </p:blipFill>
        <p:spPr>
          <a:xfrm>
            <a:off x="5553512" y="1877937"/>
            <a:ext cx="1857375" cy="18573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Shape 128"/>
          <p:cNvPicPr preferRelativeResize="0"/>
          <p:nvPr/>
        </p:nvPicPr>
        <p:blipFill>
          <a:blip r:embed="rId3">
            <a:alphaModFix/>
          </a:blip>
          <a:stretch>
            <a:fillRect/>
          </a:stretch>
        </p:blipFill>
        <p:spPr>
          <a:xfrm rot="292080">
            <a:off x="91600" y="3213147"/>
            <a:ext cx="3458900" cy="2305950"/>
          </a:xfrm>
          <a:prstGeom prst="rect">
            <a:avLst/>
          </a:prstGeom>
          <a:noFill/>
          <a:ln>
            <a:noFill/>
          </a:ln>
        </p:spPr>
      </p:pic>
      <p:pic>
        <p:nvPicPr>
          <p:cNvPr id="129" name="Shape 129"/>
          <p:cNvPicPr preferRelativeResize="0"/>
          <p:nvPr/>
        </p:nvPicPr>
        <p:blipFill>
          <a:blip r:embed="rId4">
            <a:alphaModFix/>
          </a:blip>
          <a:stretch>
            <a:fillRect/>
          </a:stretch>
        </p:blipFill>
        <p:spPr>
          <a:xfrm rot="591625">
            <a:off x="3559034" y="1881286"/>
            <a:ext cx="2669260" cy="2669272"/>
          </a:xfrm>
          <a:prstGeom prst="rect">
            <a:avLst/>
          </a:prstGeom>
          <a:noFill/>
          <a:ln>
            <a:noFill/>
          </a:ln>
        </p:spPr>
      </p:pic>
      <p:sp>
        <p:nvSpPr>
          <p:cNvPr id="130" name="Shape 130"/>
          <p:cNvSpPr txBox="1">
            <a:spLocks noGrp="1"/>
          </p:cNvSpPr>
          <p:nvPr>
            <p:ph type="title"/>
          </p:nvPr>
        </p:nvSpPr>
        <p:spPr>
          <a:xfrm>
            <a:off x="663850" y="193425"/>
            <a:ext cx="7370700" cy="857400"/>
          </a:xfrm>
          <a:prstGeom prst="rect">
            <a:avLst/>
          </a:prstGeom>
        </p:spPr>
        <p:txBody>
          <a:bodyPr lIns="91425" tIns="91425" rIns="91425" bIns="91425" anchor="t" anchorCtr="0">
            <a:noAutofit/>
          </a:bodyPr>
          <a:lstStyle/>
          <a:p>
            <a:pPr lvl="0">
              <a:spcBef>
                <a:spcPts val="0"/>
              </a:spcBef>
              <a:buNone/>
            </a:pPr>
            <a:r>
              <a:rPr lang="en" sz="4000"/>
              <a:t>Board &amp; Card Games</a:t>
            </a:r>
          </a:p>
        </p:txBody>
      </p:sp>
      <p:sp>
        <p:nvSpPr>
          <p:cNvPr id="131" name="Shape 131"/>
          <p:cNvSpPr txBox="1">
            <a:spLocks noGrp="1"/>
          </p:cNvSpPr>
          <p:nvPr>
            <p:ph type="body" idx="1"/>
          </p:nvPr>
        </p:nvSpPr>
        <p:spPr>
          <a:xfrm>
            <a:off x="886650" y="1369806"/>
            <a:ext cx="7370700" cy="857400"/>
          </a:xfrm>
          <a:prstGeom prst="rect">
            <a:avLst/>
          </a:prstGeom>
        </p:spPr>
        <p:txBody>
          <a:bodyPr lIns="91425" tIns="91425" rIns="91425" bIns="91425" anchor="t" anchorCtr="0">
            <a:noAutofit/>
          </a:bodyPr>
          <a:lstStyle/>
          <a:p>
            <a:pPr lvl="0">
              <a:spcBef>
                <a:spcPts val="0"/>
              </a:spcBef>
              <a:buNone/>
            </a:pPr>
            <a:r>
              <a:rPr lang="en"/>
              <a:t>What we are </a:t>
            </a:r>
            <a:r>
              <a:rPr lang="en" b="1"/>
              <a:t>NOT </a:t>
            </a:r>
            <a:r>
              <a:rPr lang="en"/>
              <a:t>talking about:</a:t>
            </a:r>
          </a:p>
        </p:txBody>
      </p:sp>
      <p:pic>
        <p:nvPicPr>
          <p:cNvPr id="132" name="Shape 132"/>
          <p:cNvPicPr preferRelativeResize="0"/>
          <p:nvPr/>
        </p:nvPicPr>
        <p:blipFill>
          <a:blip r:embed="rId5">
            <a:alphaModFix/>
          </a:blip>
          <a:stretch>
            <a:fillRect/>
          </a:stretch>
        </p:blipFill>
        <p:spPr>
          <a:xfrm rot="-525827">
            <a:off x="88049" y="1886000"/>
            <a:ext cx="3810000" cy="1447800"/>
          </a:xfrm>
          <a:prstGeom prst="rect">
            <a:avLst/>
          </a:prstGeom>
          <a:noFill/>
          <a:ln>
            <a:noFill/>
          </a:ln>
        </p:spPr>
      </p:pic>
      <p:pic>
        <p:nvPicPr>
          <p:cNvPr id="133" name="Shape 133"/>
          <p:cNvPicPr preferRelativeResize="0"/>
          <p:nvPr/>
        </p:nvPicPr>
        <p:blipFill>
          <a:blip r:embed="rId6">
            <a:alphaModFix/>
          </a:blip>
          <a:stretch>
            <a:fillRect/>
          </a:stretch>
        </p:blipFill>
        <p:spPr>
          <a:xfrm rot="-343793">
            <a:off x="6272148" y="1345276"/>
            <a:ext cx="2741824" cy="27418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Shape 526"/>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rtl="0">
              <a:spcBef>
                <a:spcPts val="0"/>
              </a:spcBef>
              <a:buNone/>
            </a:pPr>
            <a:r>
              <a:rPr lang="en"/>
              <a:t>Librarians- </a:t>
            </a:r>
            <a:r>
              <a:rPr lang="en" i="1"/>
              <a:t>Beyond the Pixels (TSU) </a:t>
            </a:r>
          </a:p>
        </p:txBody>
      </p:sp>
      <p:sp>
        <p:nvSpPr>
          <p:cNvPr id="527" name="Shape 527"/>
          <p:cNvSpPr txBox="1">
            <a:spLocks noGrp="1"/>
          </p:cNvSpPr>
          <p:nvPr>
            <p:ph type="body" idx="1"/>
          </p:nvPr>
        </p:nvSpPr>
        <p:spPr>
          <a:xfrm>
            <a:off x="870750" y="1495850"/>
            <a:ext cx="2365200" cy="3429900"/>
          </a:xfrm>
          <a:prstGeom prst="rect">
            <a:avLst/>
          </a:prstGeom>
        </p:spPr>
        <p:txBody>
          <a:bodyPr lIns="91425" tIns="91425" rIns="91425" bIns="91425" anchor="t" anchorCtr="0">
            <a:noAutofit/>
          </a:bodyPr>
          <a:lstStyle/>
          <a:p>
            <a:pPr marL="457200" lvl="0" indent="-228600" rtl="0">
              <a:spcBef>
                <a:spcPts val="0"/>
              </a:spcBef>
            </a:pPr>
            <a:r>
              <a:rPr lang="en"/>
              <a:t>Video Game Reviews </a:t>
            </a:r>
            <a:br>
              <a:rPr lang="en"/>
            </a:br>
            <a:endParaRPr lang="en"/>
          </a:p>
          <a:p>
            <a:pPr marL="457200" lvl="0" indent="-228600" rtl="0">
              <a:spcBef>
                <a:spcPts val="0"/>
              </a:spcBef>
            </a:pPr>
            <a:r>
              <a:rPr lang="en"/>
              <a:t>Monthly</a:t>
            </a:r>
            <a:br>
              <a:rPr lang="en"/>
            </a:br>
            <a:endParaRPr lang="en"/>
          </a:p>
          <a:p>
            <a:pPr marL="457200" lvl="0" indent="-228600" rtl="0">
              <a:spcBef>
                <a:spcPts val="0"/>
              </a:spcBef>
            </a:pPr>
            <a:r>
              <a:rPr lang="en"/>
              <a:t>Written by multiple librarians </a:t>
            </a:r>
            <a:br>
              <a:rPr lang="en"/>
            </a:br>
            <a:endParaRPr lang="en"/>
          </a:p>
        </p:txBody>
      </p:sp>
      <p:pic>
        <p:nvPicPr>
          <p:cNvPr id="528" name="Shape 528"/>
          <p:cNvPicPr preferRelativeResize="0"/>
          <p:nvPr/>
        </p:nvPicPr>
        <p:blipFill>
          <a:blip r:embed="rId3">
            <a:alphaModFix/>
          </a:blip>
          <a:stretch>
            <a:fillRect/>
          </a:stretch>
        </p:blipFill>
        <p:spPr>
          <a:xfrm>
            <a:off x="5193412" y="1635237"/>
            <a:ext cx="2143125" cy="21431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Shape 533"/>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rtl="0">
              <a:spcBef>
                <a:spcPts val="0"/>
              </a:spcBef>
              <a:buNone/>
            </a:pPr>
            <a:r>
              <a:rPr lang="en"/>
              <a:t>Librarians- </a:t>
            </a:r>
            <a:r>
              <a:rPr lang="en" i="1"/>
              <a:t>Me! (Teen Librarian Toolbox)</a:t>
            </a:r>
          </a:p>
        </p:txBody>
      </p:sp>
      <p:sp>
        <p:nvSpPr>
          <p:cNvPr id="534" name="Shape 534"/>
          <p:cNvSpPr txBox="1">
            <a:spLocks noGrp="1"/>
          </p:cNvSpPr>
          <p:nvPr>
            <p:ph type="body" idx="1"/>
          </p:nvPr>
        </p:nvSpPr>
        <p:spPr>
          <a:xfrm>
            <a:off x="870750" y="1495850"/>
            <a:ext cx="2365200" cy="3429900"/>
          </a:xfrm>
          <a:prstGeom prst="rect">
            <a:avLst/>
          </a:prstGeom>
        </p:spPr>
        <p:txBody>
          <a:bodyPr lIns="91425" tIns="91425" rIns="91425" bIns="91425" anchor="t" anchorCtr="0">
            <a:noAutofit/>
          </a:bodyPr>
          <a:lstStyle/>
          <a:p>
            <a:pPr marL="457200" lvl="0" indent="-228600" rtl="0">
              <a:spcBef>
                <a:spcPts val="0"/>
              </a:spcBef>
            </a:pPr>
            <a:r>
              <a:rPr lang="en"/>
              <a:t>Shameless Plug</a:t>
            </a:r>
            <a:br>
              <a:rPr lang="en"/>
            </a:br>
            <a:endParaRPr lang="en"/>
          </a:p>
          <a:p>
            <a:pPr marL="457200" lvl="0" indent="-228600" rtl="0">
              <a:spcBef>
                <a:spcPts val="0"/>
              </a:spcBef>
            </a:pPr>
            <a:r>
              <a:rPr lang="en"/>
              <a:t>Weekly column called “Video Games Weekly”  </a:t>
            </a:r>
            <a:br>
              <a:rPr lang="en"/>
            </a:br>
            <a:endParaRPr lang="en"/>
          </a:p>
          <a:p>
            <a:pPr marL="457200" lvl="0" indent="-228600" rtl="0">
              <a:spcBef>
                <a:spcPts val="0"/>
              </a:spcBef>
            </a:pPr>
            <a:r>
              <a:rPr lang="en"/>
              <a:t>Suggestions for collection development </a:t>
            </a:r>
            <a:br>
              <a:rPr lang="en"/>
            </a:br>
            <a:endParaRPr lang="en"/>
          </a:p>
          <a:p>
            <a:pPr marL="457200" lvl="0" indent="-228600" rtl="0">
              <a:spcBef>
                <a:spcPts val="0"/>
              </a:spcBef>
            </a:pPr>
            <a:r>
              <a:rPr lang="en"/>
              <a:t>Video Games 101</a:t>
            </a:r>
          </a:p>
        </p:txBody>
      </p:sp>
      <p:pic>
        <p:nvPicPr>
          <p:cNvPr id="535" name="Shape 535"/>
          <p:cNvPicPr preferRelativeResize="0"/>
          <p:nvPr/>
        </p:nvPicPr>
        <p:blipFill>
          <a:blip r:embed="rId3">
            <a:alphaModFix/>
          </a:blip>
          <a:stretch>
            <a:fillRect/>
          </a:stretch>
        </p:blipFill>
        <p:spPr>
          <a:xfrm>
            <a:off x="4613100" y="1612725"/>
            <a:ext cx="2857500" cy="2857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Shape 540"/>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rtl="0">
              <a:spcBef>
                <a:spcPts val="0"/>
              </a:spcBef>
              <a:buNone/>
            </a:pPr>
            <a:r>
              <a:rPr lang="en"/>
              <a:t>Librarians- </a:t>
            </a:r>
            <a:r>
              <a:rPr lang="en" i="1"/>
              <a:t>Me! (Teen Librarian Toolbox)</a:t>
            </a:r>
          </a:p>
        </p:txBody>
      </p:sp>
      <p:pic>
        <p:nvPicPr>
          <p:cNvPr id="541" name="Shape 541"/>
          <p:cNvPicPr preferRelativeResize="0"/>
          <p:nvPr/>
        </p:nvPicPr>
        <p:blipFill>
          <a:blip r:embed="rId3">
            <a:alphaModFix/>
          </a:blip>
          <a:stretch>
            <a:fillRect/>
          </a:stretch>
        </p:blipFill>
        <p:spPr>
          <a:xfrm>
            <a:off x="621150" y="1580100"/>
            <a:ext cx="2079550" cy="2932200"/>
          </a:xfrm>
          <a:prstGeom prst="rect">
            <a:avLst/>
          </a:prstGeom>
          <a:noFill/>
          <a:ln>
            <a:noFill/>
          </a:ln>
        </p:spPr>
      </p:pic>
      <p:pic>
        <p:nvPicPr>
          <p:cNvPr id="542" name="Shape 542"/>
          <p:cNvPicPr preferRelativeResize="0"/>
          <p:nvPr/>
        </p:nvPicPr>
        <p:blipFill>
          <a:blip r:embed="rId4">
            <a:alphaModFix/>
          </a:blip>
          <a:stretch>
            <a:fillRect/>
          </a:stretch>
        </p:blipFill>
        <p:spPr>
          <a:xfrm>
            <a:off x="4691400" y="1698675"/>
            <a:ext cx="2695050" cy="2695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Shape 547"/>
          <p:cNvSpPr txBox="1">
            <a:spLocks noGrp="1"/>
          </p:cNvSpPr>
          <p:nvPr>
            <p:ph type="ctrTitle"/>
          </p:nvPr>
        </p:nvSpPr>
        <p:spPr>
          <a:xfrm>
            <a:off x="1815525" y="2040550"/>
            <a:ext cx="5513100" cy="1159800"/>
          </a:xfrm>
          <a:prstGeom prst="rect">
            <a:avLst/>
          </a:prstGeom>
        </p:spPr>
        <p:txBody>
          <a:bodyPr lIns="91425" tIns="91425" rIns="91425" bIns="91425" anchor="b" anchorCtr="0">
            <a:noAutofit/>
          </a:bodyPr>
          <a:lstStyle/>
          <a:p>
            <a:pPr lvl="0" rtl="0">
              <a:spcBef>
                <a:spcPts val="0"/>
              </a:spcBef>
              <a:buNone/>
            </a:pPr>
            <a:r>
              <a:rPr lang="en"/>
              <a:t>Top 3 Picks  </a:t>
            </a:r>
          </a:p>
        </p:txBody>
      </p:sp>
      <p:sp>
        <p:nvSpPr>
          <p:cNvPr id="548" name="Shape 548"/>
          <p:cNvSpPr txBox="1">
            <a:spLocks noGrp="1"/>
          </p:cNvSpPr>
          <p:nvPr>
            <p:ph type="subTitle" idx="1"/>
          </p:nvPr>
        </p:nvSpPr>
        <p:spPr>
          <a:xfrm>
            <a:off x="1815375" y="3068650"/>
            <a:ext cx="5513100" cy="78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Shape 553"/>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rtl="0">
              <a:spcBef>
                <a:spcPts val="0"/>
              </a:spcBef>
              <a:buNone/>
            </a:pPr>
            <a:r>
              <a:rPr lang="en"/>
              <a:t>Wii U</a:t>
            </a:r>
          </a:p>
        </p:txBody>
      </p:sp>
      <p:sp>
        <p:nvSpPr>
          <p:cNvPr id="554" name="Shape 554"/>
          <p:cNvSpPr txBox="1">
            <a:spLocks noGrp="1"/>
          </p:cNvSpPr>
          <p:nvPr>
            <p:ph type="body" idx="1"/>
          </p:nvPr>
        </p:nvSpPr>
        <p:spPr>
          <a:xfrm>
            <a:off x="870750" y="1495850"/>
            <a:ext cx="2365200" cy="3429900"/>
          </a:xfrm>
          <a:prstGeom prst="rect">
            <a:avLst/>
          </a:prstGeom>
        </p:spPr>
        <p:txBody>
          <a:bodyPr lIns="91425" tIns="91425" rIns="91425" bIns="91425" anchor="t" anchorCtr="0">
            <a:noAutofit/>
          </a:bodyPr>
          <a:lstStyle/>
          <a:p>
            <a:pPr lvl="0" algn="ctr" rtl="0">
              <a:spcBef>
                <a:spcPts val="0"/>
              </a:spcBef>
              <a:buNone/>
            </a:pPr>
            <a:r>
              <a:rPr lang="en"/>
              <a:t>Super Smash Brothers </a:t>
            </a:r>
          </a:p>
        </p:txBody>
      </p:sp>
      <p:sp>
        <p:nvSpPr>
          <p:cNvPr id="555" name="Shape 555"/>
          <p:cNvSpPr txBox="1">
            <a:spLocks noGrp="1"/>
          </p:cNvSpPr>
          <p:nvPr>
            <p:ph type="body" idx="3"/>
          </p:nvPr>
        </p:nvSpPr>
        <p:spPr>
          <a:xfrm>
            <a:off x="5843773" y="1495850"/>
            <a:ext cx="2365200" cy="3429900"/>
          </a:xfrm>
          <a:prstGeom prst="rect">
            <a:avLst/>
          </a:prstGeom>
        </p:spPr>
        <p:txBody>
          <a:bodyPr lIns="91425" tIns="91425" rIns="91425" bIns="91425" anchor="t" anchorCtr="0">
            <a:noAutofit/>
          </a:bodyPr>
          <a:lstStyle/>
          <a:p>
            <a:pPr lvl="0" algn="ctr" rtl="0">
              <a:spcBef>
                <a:spcPts val="0"/>
              </a:spcBef>
              <a:buNone/>
            </a:pPr>
            <a:r>
              <a:rPr lang="en"/>
              <a:t>Mario Kart 8</a:t>
            </a:r>
          </a:p>
        </p:txBody>
      </p:sp>
      <p:sp>
        <p:nvSpPr>
          <p:cNvPr id="556" name="Shape 556"/>
          <p:cNvSpPr txBox="1">
            <a:spLocks noGrp="1"/>
          </p:cNvSpPr>
          <p:nvPr>
            <p:ph type="body" idx="2"/>
          </p:nvPr>
        </p:nvSpPr>
        <p:spPr>
          <a:xfrm>
            <a:off x="3357261" y="1495850"/>
            <a:ext cx="2365200" cy="3429900"/>
          </a:xfrm>
          <a:prstGeom prst="rect">
            <a:avLst/>
          </a:prstGeom>
        </p:spPr>
        <p:txBody>
          <a:bodyPr lIns="91425" tIns="91425" rIns="91425" bIns="91425" anchor="t" anchorCtr="0">
            <a:noAutofit/>
          </a:bodyPr>
          <a:lstStyle/>
          <a:p>
            <a:pPr lvl="0" algn="ctr">
              <a:spcBef>
                <a:spcPts val="0"/>
              </a:spcBef>
              <a:buNone/>
            </a:pPr>
            <a:r>
              <a:rPr lang="en"/>
              <a:t>Super Mario Maker</a:t>
            </a:r>
          </a:p>
        </p:txBody>
      </p:sp>
      <p:pic>
        <p:nvPicPr>
          <p:cNvPr id="557" name="Shape 557"/>
          <p:cNvPicPr preferRelativeResize="0"/>
          <p:nvPr/>
        </p:nvPicPr>
        <p:blipFill>
          <a:blip r:embed="rId3">
            <a:alphaModFix/>
          </a:blip>
          <a:stretch>
            <a:fillRect/>
          </a:stretch>
        </p:blipFill>
        <p:spPr>
          <a:xfrm>
            <a:off x="1156625" y="2031275"/>
            <a:ext cx="1793450" cy="2525174"/>
          </a:xfrm>
          <a:prstGeom prst="rect">
            <a:avLst/>
          </a:prstGeom>
          <a:noFill/>
          <a:ln>
            <a:noFill/>
          </a:ln>
        </p:spPr>
      </p:pic>
      <p:pic>
        <p:nvPicPr>
          <p:cNvPr id="558" name="Shape 558"/>
          <p:cNvPicPr preferRelativeResize="0"/>
          <p:nvPr/>
        </p:nvPicPr>
        <p:blipFill rotWithShape="1">
          <a:blip r:embed="rId4">
            <a:alphaModFix/>
          </a:blip>
          <a:srcRect l="15208" r="14541"/>
          <a:stretch/>
        </p:blipFill>
        <p:spPr>
          <a:xfrm>
            <a:off x="3652900" y="2031262"/>
            <a:ext cx="1773930" cy="2525175"/>
          </a:xfrm>
          <a:prstGeom prst="rect">
            <a:avLst/>
          </a:prstGeom>
          <a:noFill/>
          <a:ln>
            <a:noFill/>
          </a:ln>
        </p:spPr>
      </p:pic>
      <p:pic>
        <p:nvPicPr>
          <p:cNvPr id="559" name="Shape 559"/>
          <p:cNvPicPr preferRelativeResize="0"/>
          <p:nvPr/>
        </p:nvPicPr>
        <p:blipFill>
          <a:blip r:embed="rId5">
            <a:alphaModFix/>
          </a:blip>
          <a:stretch>
            <a:fillRect/>
          </a:stretch>
        </p:blipFill>
        <p:spPr>
          <a:xfrm>
            <a:off x="6239325" y="2031375"/>
            <a:ext cx="1793450" cy="25249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Shape 564"/>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rtl="0">
              <a:spcBef>
                <a:spcPts val="0"/>
              </a:spcBef>
              <a:buNone/>
            </a:pPr>
            <a:r>
              <a:rPr lang="en"/>
              <a:t>PlayStation 4</a:t>
            </a:r>
          </a:p>
        </p:txBody>
      </p:sp>
      <p:sp>
        <p:nvSpPr>
          <p:cNvPr id="565" name="Shape 565"/>
          <p:cNvSpPr txBox="1">
            <a:spLocks noGrp="1"/>
          </p:cNvSpPr>
          <p:nvPr>
            <p:ph type="body" idx="1"/>
          </p:nvPr>
        </p:nvSpPr>
        <p:spPr>
          <a:xfrm>
            <a:off x="870750" y="1495850"/>
            <a:ext cx="2365200" cy="3429900"/>
          </a:xfrm>
          <a:prstGeom prst="rect">
            <a:avLst/>
          </a:prstGeom>
        </p:spPr>
        <p:txBody>
          <a:bodyPr lIns="91425" tIns="91425" rIns="91425" bIns="91425" anchor="t" anchorCtr="0">
            <a:noAutofit/>
          </a:bodyPr>
          <a:lstStyle/>
          <a:p>
            <a:pPr lvl="0" algn="ctr" rtl="0">
              <a:spcBef>
                <a:spcPts val="0"/>
              </a:spcBef>
              <a:buNone/>
            </a:pPr>
            <a:r>
              <a:rPr lang="en"/>
              <a:t>Grand Theft Auto 5</a:t>
            </a:r>
          </a:p>
        </p:txBody>
      </p:sp>
      <p:sp>
        <p:nvSpPr>
          <p:cNvPr id="566" name="Shape 566"/>
          <p:cNvSpPr txBox="1">
            <a:spLocks noGrp="1"/>
          </p:cNvSpPr>
          <p:nvPr>
            <p:ph type="body" idx="3"/>
          </p:nvPr>
        </p:nvSpPr>
        <p:spPr>
          <a:xfrm>
            <a:off x="5843773" y="1495850"/>
            <a:ext cx="2365200" cy="3429900"/>
          </a:xfrm>
          <a:prstGeom prst="rect">
            <a:avLst/>
          </a:prstGeom>
        </p:spPr>
        <p:txBody>
          <a:bodyPr lIns="91425" tIns="91425" rIns="91425" bIns="91425" anchor="t" anchorCtr="0">
            <a:noAutofit/>
          </a:bodyPr>
          <a:lstStyle/>
          <a:p>
            <a:pPr lvl="0" algn="ctr" rtl="0">
              <a:spcBef>
                <a:spcPts val="0"/>
              </a:spcBef>
              <a:buNone/>
            </a:pPr>
            <a:r>
              <a:rPr lang="en"/>
              <a:t>Call of Duty </a:t>
            </a:r>
          </a:p>
        </p:txBody>
      </p:sp>
      <p:sp>
        <p:nvSpPr>
          <p:cNvPr id="567" name="Shape 567"/>
          <p:cNvSpPr txBox="1">
            <a:spLocks noGrp="1"/>
          </p:cNvSpPr>
          <p:nvPr>
            <p:ph type="body" idx="2"/>
          </p:nvPr>
        </p:nvSpPr>
        <p:spPr>
          <a:xfrm>
            <a:off x="3357261" y="1495850"/>
            <a:ext cx="2365200" cy="3429900"/>
          </a:xfrm>
          <a:prstGeom prst="rect">
            <a:avLst/>
          </a:prstGeom>
        </p:spPr>
        <p:txBody>
          <a:bodyPr lIns="91425" tIns="91425" rIns="91425" bIns="91425" anchor="t" anchorCtr="0">
            <a:noAutofit/>
          </a:bodyPr>
          <a:lstStyle/>
          <a:p>
            <a:pPr lvl="0" algn="ctr" rtl="0">
              <a:spcBef>
                <a:spcPts val="0"/>
              </a:spcBef>
              <a:buNone/>
            </a:pPr>
            <a:r>
              <a:rPr lang="en"/>
              <a:t>Star Wars Battlefront</a:t>
            </a:r>
          </a:p>
        </p:txBody>
      </p:sp>
      <p:pic>
        <p:nvPicPr>
          <p:cNvPr id="568" name="Shape 568"/>
          <p:cNvPicPr preferRelativeResize="0"/>
          <p:nvPr/>
        </p:nvPicPr>
        <p:blipFill>
          <a:blip r:embed="rId3">
            <a:alphaModFix/>
          </a:blip>
          <a:stretch>
            <a:fillRect/>
          </a:stretch>
        </p:blipFill>
        <p:spPr>
          <a:xfrm>
            <a:off x="1199375" y="2146862"/>
            <a:ext cx="1707949" cy="2127851"/>
          </a:xfrm>
          <a:prstGeom prst="rect">
            <a:avLst/>
          </a:prstGeom>
          <a:noFill/>
          <a:ln>
            <a:noFill/>
          </a:ln>
        </p:spPr>
      </p:pic>
      <p:pic>
        <p:nvPicPr>
          <p:cNvPr id="569" name="Shape 569"/>
          <p:cNvPicPr preferRelativeResize="0"/>
          <p:nvPr/>
        </p:nvPicPr>
        <p:blipFill>
          <a:blip r:embed="rId4">
            <a:alphaModFix/>
          </a:blip>
          <a:stretch>
            <a:fillRect/>
          </a:stretch>
        </p:blipFill>
        <p:spPr>
          <a:xfrm>
            <a:off x="6295324" y="2139050"/>
            <a:ext cx="1707949" cy="2143476"/>
          </a:xfrm>
          <a:prstGeom prst="rect">
            <a:avLst/>
          </a:prstGeom>
          <a:noFill/>
          <a:ln>
            <a:noFill/>
          </a:ln>
        </p:spPr>
      </p:pic>
      <p:pic>
        <p:nvPicPr>
          <p:cNvPr id="570" name="Shape 570"/>
          <p:cNvPicPr preferRelativeResize="0"/>
          <p:nvPr/>
        </p:nvPicPr>
        <p:blipFill>
          <a:blip r:embed="rId5">
            <a:alphaModFix/>
          </a:blip>
          <a:stretch>
            <a:fillRect/>
          </a:stretch>
        </p:blipFill>
        <p:spPr>
          <a:xfrm>
            <a:off x="3685886" y="2122962"/>
            <a:ext cx="1707950" cy="217566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Shape 575"/>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rtl="0">
              <a:spcBef>
                <a:spcPts val="0"/>
              </a:spcBef>
              <a:buNone/>
            </a:pPr>
            <a:r>
              <a:rPr lang="en"/>
              <a:t>Xbox One</a:t>
            </a:r>
          </a:p>
        </p:txBody>
      </p:sp>
      <p:sp>
        <p:nvSpPr>
          <p:cNvPr id="576" name="Shape 576"/>
          <p:cNvSpPr txBox="1">
            <a:spLocks noGrp="1"/>
          </p:cNvSpPr>
          <p:nvPr>
            <p:ph type="body" idx="1"/>
          </p:nvPr>
        </p:nvSpPr>
        <p:spPr>
          <a:xfrm>
            <a:off x="870750" y="1495850"/>
            <a:ext cx="2365200" cy="3429900"/>
          </a:xfrm>
          <a:prstGeom prst="rect">
            <a:avLst/>
          </a:prstGeom>
        </p:spPr>
        <p:txBody>
          <a:bodyPr lIns="91425" tIns="91425" rIns="91425" bIns="91425" anchor="t" anchorCtr="0">
            <a:noAutofit/>
          </a:bodyPr>
          <a:lstStyle/>
          <a:p>
            <a:pPr lvl="0" algn="ctr" rtl="0">
              <a:spcBef>
                <a:spcPts val="0"/>
              </a:spcBef>
              <a:buNone/>
            </a:pPr>
            <a:r>
              <a:rPr lang="en"/>
              <a:t>Halo 5</a:t>
            </a:r>
          </a:p>
        </p:txBody>
      </p:sp>
      <p:sp>
        <p:nvSpPr>
          <p:cNvPr id="577" name="Shape 577"/>
          <p:cNvSpPr txBox="1">
            <a:spLocks noGrp="1"/>
          </p:cNvSpPr>
          <p:nvPr>
            <p:ph type="body" idx="3"/>
          </p:nvPr>
        </p:nvSpPr>
        <p:spPr>
          <a:xfrm>
            <a:off x="5843773" y="1495850"/>
            <a:ext cx="2365200" cy="3429900"/>
          </a:xfrm>
          <a:prstGeom prst="rect">
            <a:avLst/>
          </a:prstGeom>
        </p:spPr>
        <p:txBody>
          <a:bodyPr lIns="91425" tIns="91425" rIns="91425" bIns="91425" anchor="t" anchorCtr="0">
            <a:noAutofit/>
          </a:bodyPr>
          <a:lstStyle/>
          <a:p>
            <a:pPr lvl="0" algn="ctr" rtl="0">
              <a:spcBef>
                <a:spcPts val="0"/>
              </a:spcBef>
              <a:buNone/>
            </a:pPr>
            <a:r>
              <a:rPr lang="en"/>
              <a:t>Witcher III: Wild Hunt</a:t>
            </a:r>
          </a:p>
        </p:txBody>
      </p:sp>
      <p:sp>
        <p:nvSpPr>
          <p:cNvPr id="578" name="Shape 578"/>
          <p:cNvSpPr txBox="1">
            <a:spLocks noGrp="1"/>
          </p:cNvSpPr>
          <p:nvPr>
            <p:ph type="body" idx="2"/>
          </p:nvPr>
        </p:nvSpPr>
        <p:spPr>
          <a:xfrm>
            <a:off x="3357261" y="1495850"/>
            <a:ext cx="2365200" cy="3429900"/>
          </a:xfrm>
          <a:prstGeom prst="rect">
            <a:avLst/>
          </a:prstGeom>
        </p:spPr>
        <p:txBody>
          <a:bodyPr lIns="91425" tIns="91425" rIns="91425" bIns="91425" anchor="t" anchorCtr="0">
            <a:noAutofit/>
          </a:bodyPr>
          <a:lstStyle/>
          <a:p>
            <a:pPr lvl="0" algn="ctr" rtl="0">
              <a:spcBef>
                <a:spcPts val="0"/>
              </a:spcBef>
              <a:buNone/>
            </a:pPr>
            <a:r>
              <a:rPr lang="en"/>
              <a:t>Destiny </a:t>
            </a:r>
          </a:p>
        </p:txBody>
      </p:sp>
      <p:pic>
        <p:nvPicPr>
          <p:cNvPr id="579" name="Shape 579"/>
          <p:cNvPicPr preferRelativeResize="0"/>
          <p:nvPr/>
        </p:nvPicPr>
        <p:blipFill rotWithShape="1">
          <a:blip r:embed="rId3">
            <a:alphaModFix/>
          </a:blip>
          <a:srcRect l="4738" t="2956" r="5687" b="4374"/>
          <a:stretch/>
        </p:blipFill>
        <p:spPr>
          <a:xfrm>
            <a:off x="1066487" y="2067550"/>
            <a:ext cx="1973726" cy="2547604"/>
          </a:xfrm>
          <a:prstGeom prst="rect">
            <a:avLst/>
          </a:prstGeom>
          <a:noFill/>
          <a:ln>
            <a:noFill/>
          </a:ln>
        </p:spPr>
      </p:pic>
      <p:pic>
        <p:nvPicPr>
          <p:cNvPr id="580" name="Shape 580"/>
          <p:cNvPicPr preferRelativeResize="0"/>
          <p:nvPr/>
        </p:nvPicPr>
        <p:blipFill rotWithShape="1">
          <a:blip r:embed="rId4">
            <a:alphaModFix/>
          </a:blip>
          <a:srcRect l="14002" t="4648" r="13785" b="4375"/>
          <a:stretch/>
        </p:blipFill>
        <p:spPr>
          <a:xfrm>
            <a:off x="3546325" y="2049262"/>
            <a:ext cx="2051348" cy="2584187"/>
          </a:xfrm>
          <a:prstGeom prst="rect">
            <a:avLst/>
          </a:prstGeom>
          <a:noFill/>
          <a:ln>
            <a:noFill/>
          </a:ln>
        </p:spPr>
      </p:pic>
      <p:pic>
        <p:nvPicPr>
          <p:cNvPr id="581" name="Shape 581"/>
          <p:cNvPicPr preferRelativeResize="0"/>
          <p:nvPr/>
        </p:nvPicPr>
        <p:blipFill>
          <a:blip r:embed="rId5">
            <a:alphaModFix/>
          </a:blip>
          <a:stretch>
            <a:fillRect/>
          </a:stretch>
        </p:blipFill>
        <p:spPr>
          <a:xfrm>
            <a:off x="6039475" y="2049275"/>
            <a:ext cx="1990009" cy="25841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Shape 586"/>
          <p:cNvSpPr txBox="1">
            <a:spLocks noGrp="1"/>
          </p:cNvSpPr>
          <p:nvPr>
            <p:ph type="ctrTitle"/>
          </p:nvPr>
        </p:nvSpPr>
        <p:spPr>
          <a:xfrm>
            <a:off x="633650" y="1991825"/>
            <a:ext cx="7710900" cy="1159800"/>
          </a:xfrm>
          <a:prstGeom prst="rect">
            <a:avLst/>
          </a:prstGeom>
        </p:spPr>
        <p:txBody>
          <a:bodyPr lIns="91425" tIns="91425" rIns="91425" bIns="91425" anchor="ctr" anchorCtr="0">
            <a:noAutofit/>
          </a:bodyPr>
          <a:lstStyle/>
          <a:p>
            <a:pPr lvl="0">
              <a:spcBef>
                <a:spcPts val="0"/>
              </a:spcBef>
              <a:buNone/>
            </a:pPr>
            <a:r>
              <a:rPr lang="en"/>
              <a:t>Collection Development: Board &amp; Card Games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Considerations</a:t>
            </a:r>
          </a:p>
        </p:txBody>
      </p:sp>
      <p:sp>
        <p:nvSpPr>
          <p:cNvPr id="592" name="Shape 592"/>
          <p:cNvSpPr txBox="1">
            <a:spLocks noGrp="1"/>
          </p:cNvSpPr>
          <p:nvPr>
            <p:ph type="body" idx="1"/>
          </p:nvPr>
        </p:nvSpPr>
        <p:spPr>
          <a:xfrm>
            <a:off x="886650" y="1522208"/>
            <a:ext cx="7370700" cy="3327300"/>
          </a:xfrm>
          <a:prstGeom prst="rect">
            <a:avLst/>
          </a:prstGeom>
        </p:spPr>
        <p:txBody>
          <a:bodyPr lIns="91425" tIns="91425" rIns="91425" bIns="91425" anchor="t" anchorCtr="0">
            <a:noAutofit/>
          </a:bodyPr>
          <a:lstStyle/>
          <a:p>
            <a:pPr marL="457200" lvl="0" indent="-228600" rtl="0">
              <a:spcBef>
                <a:spcPts val="0"/>
              </a:spcBef>
              <a:spcAft>
                <a:spcPts val="1000"/>
              </a:spcAft>
            </a:pPr>
            <a:r>
              <a:rPr lang="en"/>
              <a:t>Number of players</a:t>
            </a:r>
          </a:p>
          <a:p>
            <a:pPr marL="457200" lvl="0" indent="-228600" rtl="0">
              <a:spcBef>
                <a:spcPts val="0"/>
              </a:spcBef>
              <a:spcAft>
                <a:spcPts val="1000"/>
              </a:spcAft>
            </a:pPr>
            <a:r>
              <a:rPr lang="en"/>
              <a:t>Age range</a:t>
            </a:r>
          </a:p>
          <a:p>
            <a:pPr marL="457200" lvl="0" indent="-228600" rtl="0">
              <a:spcBef>
                <a:spcPts val="0"/>
              </a:spcBef>
              <a:spcAft>
                <a:spcPts val="1000"/>
              </a:spcAft>
            </a:pPr>
            <a:r>
              <a:rPr lang="en"/>
              <a:t>Length of play (buy a mix)</a:t>
            </a:r>
          </a:p>
          <a:p>
            <a:pPr marL="457200" lvl="0" indent="-228600" rtl="0">
              <a:spcBef>
                <a:spcPts val="0"/>
              </a:spcBef>
              <a:spcAft>
                <a:spcPts val="1000"/>
              </a:spcAft>
            </a:pPr>
            <a:r>
              <a:rPr lang="en"/>
              <a:t>Competitive vs. Cooperative</a:t>
            </a:r>
          </a:p>
          <a:p>
            <a:pPr marL="457200" lvl="0" indent="-228600" rtl="0">
              <a:spcBef>
                <a:spcPts val="0"/>
              </a:spcBef>
              <a:spcAft>
                <a:spcPts val="1000"/>
              </a:spcAft>
            </a:pPr>
            <a:r>
              <a:rPr lang="en"/>
              <a:t>Genres (historical, fantasy, sci fi, humor)</a:t>
            </a:r>
          </a:p>
          <a:p>
            <a:pPr marL="457200" lvl="0" indent="-228600">
              <a:spcBef>
                <a:spcPts val="0"/>
              </a:spcBef>
              <a:spcAft>
                <a:spcPts val="1000"/>
              </a:spcAft>
            </a:pPr>
            <a:r>
              <a:rPr lang="en"/>
              <a:t>Formats (board, card, app-aided, etc.)</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Expenses, Storage, and Maintenance</a:t>
            </a:r>
          </a:p>
        </p:txBody>
      </p:sp>
      <p:sp>
        <p:nvSpPr>
          <p:cNvPr id="598" name="Shape 598"/>
          <p:cNvSpPr txBox="1">
            <a:spLocks noGrp="1"/>
          </p:cNvSpPr>
          <p:nvPr>
            <p:ph type="body" idx="1"/>
          </p:nvPr>
        </p:nvSpPr>
        <p:spPr>
          <a:xfrm>
            <a:off x="886650" y="1445999"/>
            <a:ext cx="7370700" cy="3344100"/>
          </a:xfrm>
          <a:prstGeom prst="rect">
            <a:avLst/>
          </a:prstGeom>
        </p:spPr>
        <p:txBody>
          <a:bodyPr lIns="91425" tIns="91425" rIns="91425" bIns="91425" anchor="t" anchorCtr="0">
            <a:noAutofit/>
          </a:bodyPr>
          <a:lstStyle/>
          <a:p>
            <a:pPr marL="457200" lvl="0" indent="-342900" rtl="0">
              <a:spcBef>
                <a:spcPts val="0"/>
              </a:spcBef>
              <a:spcAft>
                <a:spcPts val="1000"/>
              </a:spcAft>
              <a:buSzPct val="100000"/>
            </a:pPr>
            <a:r>
              <a:rPr lang="en" sz="1800"/>
              <a:t>Games run from $10-100. Average ~$40 each.</a:t>
            </a:r>
          </a:p>
          <a:p>
            <a:pPr marL="457200" lvl="0" indent="-342900" rtl="0">
              <a:spcBef>
                <a:spcPts val="0"/>
              </a:spcBef>
              <a:spcAft>
                <a:spcPts val="1000"/>
              </a:spcAft>
              <a:buSzPct val="100000"/>
            </a:pPr>
            <a:r>
              <a:rPr lang="en" sz="1800"/>
              <a:t>On a budget? Stick to card games.</a:t>
            </a:r>
          </a:p>
          <a:p>
            <a:pPr marL="457200" lvl="0" indent="-342900" rtl="0">
              <a:spcBef>
                <a:spcPts val="0"/>
              </a:spcBef>
              <a:spcAft>
                <a:spcPts val="1000"/>
              </a:spcAft>
              <a:buSzPct val="100000"/>
            </a:pPr>
            <a:r>
              <a:rPr lang="en" sz="1800"/>
              <a:t>Boxes store easily! Get a bin for small card game boxes. Small ziploc bags for parts will make your life easier.</a:t>
            </a:r>
          </a:p>
          <a:p>
            <a:pPr marL="457200" lvl="0" indent="-342900" rtl="0">
              <a:spcBef>
                <a:spcPts val="0"/>
              </a:spcBef>
              <a:spcAft>
                <a:spcPts val="1000"/>
              </a:spcAft>
              <a:buSzPct val="100000"/>
            </a:pPr>
            <a:r>
              <a:rPr lang="en" sz="1800"/>
              <a:t>Consider clear card sleeves for any game that gets a lot of use. Extends the life of your cards.</a:t>
            </a:r>
          </a:p>
          <a:p>
            <a:pPr marL="457200" lvl="0" indent="-342900" rtl="0">
              <a:spcBef>
                <a:spcPts val="0"/>
              </a:spcBef>
              <a:spcAft>
                <a:spcPts val="1000"/>
              </a:spcAft>
              <a:buSzPct val="100000"/>
            </a:pPr>
            <a:r>
              <a:rPr lang="en" sz="1800"/>
              <a:t>Include a list of parts </a:t>
            </a:r>
            <a:r>
              <a:rPr lang="en" sz="1800" b="1"/>
              <a:t>taped to the box.</a:t>
            </a:r>
          </a:p>
          <a:p>
            <a:pPr marL="457200" lvl="0" indent="-342900">
              <a:spcBef>
                <a:spcPts val="0"/>
              </a:spcBef>
              <a:spcAft>
                <a:spcPts val="1000"/>
              </a:spcAft>
              <a:buSzPct val="100000"/>
            </a:pPr>
            <a:r>
              <a:rPr lang="en" sz="1800"/>
              <a:t>Barcode the boxes to circulate in-house or require a sign out sheet/collateral.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Shape 138"/>
          <p:cNvPicPr preferRelativeResize="0"/>
          <p:nvPr/>
        </p:nvPicPr>
        <p:blipFill>
          <a:blip r:embed="rId3">
            <a:alphaModFix/>
          </a:blip>
          <a:stretch>
            <a:fillRect/>
          </a:stretch>
        </p:blipFill>
        <p:spPr>
          <a:xfrm rot="330783">
            <a:off x="2010689" y="2002484"/>
            <a:ext cx="4022395" cy="2631482"/>
          </a:xfrm>
          <a:prstGeom prst="rect">
            <a:avLst/>
          </a:prstGeom>
          <a:noFill/>
          <a:ln>
            <a:noFill/>
          </a:ln>
        </p:spPr>
      </p:pic>
      <p:sp>
        <p:nvSpPr>
          <p:cNvPr id="139" name="Shape 139"/>
          <p:cNvSpPr txBox="1">
            <a:spLocks noGrp="1"/>
          </p:cNvSpPr>
          <p:nvPr>
            <p:ph type="title"/>
          </p:nvPr>
        </p:nvSpPr>
        <p:spPr>
          <a:xfrm>
            <a:off x="485600" y="211250"/>
            <a:ext cx="7370700" cy="857400"/>
          </a:xfrm>
          <a:prstGeom prst="rect">
            <a:avLst/>
          </a:prstGeom>
        </p:spPr>
        <p:txBody>
          <a:bodyPr lIns="91425" tIns="91425" rIns="91425" bIns="91425" anchor="t" anchorCtr="0">
            <a:noAutofit/>
          </a:bodyPr>
          <a:lstStyle/>
          <a:p>
            <a:pPr lvl="0">
              <a:spcBef>
                <a:spcPts val="0"/>
              </a:spcBef>
              <a:buNone/>
            </a:pPr>
            <a:r>
              <a:rPr lang="en" sz="4000"/>
              <a:t>Board &amp; Card Games</a:t>
            </a:r>
          </a:p>
        </p:txBody>
      </p:sp>
      <p:sp>
        <p:nvSpPr>
          <p:cNvPr id="140" name="Shape 140"/>
          <p:cNvSpPr txBox="1">
            <a:spLocks noGrp="1"/>
          </p:cNvSpPr>
          <p:nvPr>
            <p:ph type="body" idx="1"/>
          </p:nvPr>
        </p:nvSpPr>
        <p:spPr>
          <a:xfrm>
            <a:off x="886650" y="1293606"/>
            <a:ext cx="7370700" cy="702300"/>
          </a:xfrm>
          <a:prstGeom prst="rect">
            <a:avLst/>
          </a:prstGeom>
        </p:spPr>
        <p:txBody>
          <a:bodyPr lIns="91425" tIns="91425" rIns="91425" bIns="91425" anchor="t" anchorCtr="0">
            <a:noAutofit/>
          </a:bodyPr>
          <a:lstStyle/>
          <a:p>
            <a:pPr lvl="0">
              <a:spcBef>
                <a:spcPts val="0"/>
              </a:spcBef>
              <a:buNone/>
            </a:pPr>
            <a:r>
              <a:rPr lang="en"/>
              <a:t>What we </a:t>
            </a:r>
            <a:r>
              <a:rPr lang="en" b="1"/>
              <a:t>ARE </a:t>
            </a:r>
            <a:r>
              <a:rPr lang="en"/>
              <a:t>talking about:</a:t>
            </a:r>
          </a:p>
        </p:txBody>
      </p:sp>
      <p:pic>
        <p:nvPicPr>
          <p:cNvPr id="141" name="Shape 141"/>
          <p:cNvPicPr preferRelativeResize="0"/>
          <p:nvPr/>
        </p:nvPicPr>
        <p:blipFill>
          <a:blip r:embed="rId4">
            <a:alphaModFix/>
          </a:blip>
          <a:stretch>
            <a:fillRect/>
          </a:stretch>
        </p:blipFill>
        <p:spPr>
          <a:xfrm rot="-431952">
            <a:off x="5648750" y="1379125"/>
            <a:ext cx="3554924" cy="2610650"/>
          </a:xfrm>
          <a:prstGeom prst="rect">
            <a:avLst/>
          </a:prstGeom>
          <a:noFill/>
          <a:ln w="9525" cap="flat" cmpd="sng">
            <a:solidFill>
              <a:srgbClr val="000000"/>
            </a:solidFill>
            <a:prstDash val="solid"/>
            <a:round/>
            <a:headEnd type="none" w="med" len="med"/>
            <a:tailEnd type="none" w="med" len="med"/>
          </a:ln>
        </p:spPr>
      </p:pic>
      <p:pic>
        <p:nvPicPr>
          <p:cNvPr id="142" name="Shape 142"/>
          <p:cNvPicPr preferRelativeResize="0"/>
          <p:nvPr/>
        </p:nvPicPr>
        <p:blipFill>
          <a:blip r:embed="rId5">
            <a:alphaModFix/>
          </a:blip>
          <a:stretch>
            <a:fillRect/>
          </a:stretch>
        </p:blipFill>
        <p:spPr>
          <a:xfrm rot="1453286">
            <a:off x="-364321" y="3106828"/>
            <a:ext cx="4275770" cy="1970145"/>
          </a:xfrm>
          <a:prstGeom prst="rect">
            <a:avLst/>
          </a:prstGeom>
          <a:noFill/>
          <a:ln w="9525" cap="flat" cmpd="sng">
            <a:solidFill>
              <a:srgbClr val="000000"/>
            </a:solidFill>
            <a:prstDash val="solid"/>
            <a:round/>
            <a:headEnd type="none" w="med" len="med"/>
            <a:tailEnd type="none" w="med" len="me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Shape 603"/>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A note about expansions:</a:t>
            </a:r>
          </a:p>
        </p:txBody>
      </p:sp>
      <p:sp>
        <p:nvSpPr>
          <p:cNvPr id="604" name="Shape 604"/>
          <p:cNvSpPr txBox="1">
            <a:spLocks noGrp="1"/>
          </p:cNvSpPr>
          <p:nvPr>
            <p:ph type="body" idx="1"/>
          </p:nvPr>
        </p:nvSpPr>
        <p:spPr>
          <a:xfrm>
            <a:off x="886650" y="1522208"/>
            <a:ext cx="7370700" cy="3327300"/>
          </a:xfrm>
          <a:prstGeom prst="rect">
            <a:avLst/>
          </a:prstGeom>
        </p:spPr>
        <p:txBody>
          <a:bodyPr lIns="91425" tIns="91425" rIns="91425" bIns="91425" anchor="t" anchorCtr="0">
            <a:noAutofit/>
          </a:bodyPr>
          <a:lstStyle/>
          <a:p>
            <a:pPr marL="457200" lvl="0" indent="-368300">
              <a:spcBef>
                <a:spcPts val="0"/>
              </a:spcBef>
              <a:spcAft>
                <a:spcPts val="1000"/>
              </a:spcAft>
              <a:buSzPct val="100000"/>
            </a:pPr>
            <a:r>
              <a:rPr lang="en" sz="2200"/>
              <a:t>Many board game companies come out with expansion packs for their popular titles. </a:t>
            </a:r>
          </a:p>
          <a:p>
            <a:pPr marL="457200" lvl="0" indent="-368300">
              <a:spcBef>
                <a:spcPts val="0"/>
              </a:spcBef>
              <a:spcAft>
                <a:spcPts val="1000"/>
              </a:spcAft>
              <a:buSzPct val="100000"/>
            </a:pPr>
            <a:r>
              <a:rPr lang="en" sz="2200"/>
              <a:t>Additional cards, additional board pieces, more characters, etc.</a:t>
            </a:r>
          </a:p>
          <a:p>
            <a:pPr marL="457200" lvl="0" indent="-368300" rtl="0">
              <a:spcBef>
                <a:spcPts val="0"/>
              </a:spcBef>
              <a:spcAft>
                <a:spcPts val="1000"/>
              </a:spcAft>
              <a:buSzPct val="100000"/>
            </a:pPr>
            <a:r>
              <a:rPr lang="en" sz="2200"/>
              <a:t>Sometimes optional, sometimes significant game-changers</a:t>
            </a:r>
          </a:p>
          <a:p>
            <a:pPr marL="457200" lvl="0" indent="-368300">
              <a:spcBef>
                <a:spcPts val="0"/>
              </a:spcBef>
              <a:spcAft>
                <a:spcPts val="1000"/>
              </a:spcAft>
              <a:buSzPct val="100000"/>
            </a:pPr>
            <a:r>
              <a:rPr lang="en" sz="2200"/>
              <a:t>Consider buying expansions for your most played and loved games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Awards</a:t>
            </a:r>
          </a:p>
        </p:txBody>
      </p:sp>
      <p:sp>
        <p:nvSpPr>
          <p:cNvPr id="610" name="Shape 610"/>
          <p:cNvSpPr txBox="1">
            <a:spLocks noGrp="1"/>
          </p:cNvSpPr>
          <p:nvPr>
            <p:ph type="body" idx="1"/>
          </p:nvPr>
        </p:nvSpPr>
        <p:spPr>
          <a:xfrm>
            <a:off x="505650" y="1293608"/>
            <a:ext cx="7370700" cy="3327300"/>
          </a:xfrm>
          <a:prstGeom prst="rect">
            <a:avLst/>
          </a:prstGeom>
        </p:spPr>
        <p:txBody>
          <a:bodyPr lIns="91425" tIns="91425" rIns="91425" bIns="91425" anchor="t" anchorCtr="0">
            <a:noAutofit/>
          </a:bodyPr>
          <a:lstStyle/>
          <a:p>
            <a:pPr lvl="0">
              <a:spcBef>
                <a:spcPts val="0"/>
              </a:spcBef>
              <a:buNone/>
            </a:pPr>
            <a:r>
              <a:rPr lang="en" sz="2000" b="1"/>
              <a:t>Golden Geek Award</a:t>
            </a:r>
          </a:p>
          <a:p>
            <a:pPr lvl="0" rtl="0">
              <a:spcBef>
                <a:spcPts val="0"/>
              </a:spcBef>
              <a:buNone/>
            </a:pPr>
            <a:r>
              <a:rPr lang="en" sz="1800"/>
              <a:t>Awarded by boardgamegeek.com every March </a:t>
            </a:r>
          </a:p>
          <a:p>
            <a:pPr lvl="0">
              <a:spcBef>
                <a:spcPts val="0"/>
              </a:spcBef>
              <a:buNone/>
            </a:pPr>
            <a:r>
              <a:rPr lang="en" sz="1800"/>
              <a:t>in several categories.</a:t>
            </a:r>
          </a:p>
          <a:p>
            <a:pPr lvl="0">
              <a:spcBef>
                <a:spcPts val="0"/>
              </a:spcBef>
              <a:buNone/>
            </a:pPr>
            <a:endParaRPr sz="600"/>
          </a:p>
          <a:p>
            <a:pPr lvl="0">
              <a:spcBef>
                <a:spcPts val="0"/>
              </a:spcBef>
              <a:buNone/>
            </a:pPr>
            <a:r>
              <a:rPr lang="en" sz="2000" b="1"/>
              <a:t>Origin Awards</a:t>
            </a:r>
          </a:p>
          <a:p>
            <a:pPr lvl="0" rtl="0">
              <a:spcBef>
                <a:spcPts val="0"/>
              </a:spcBef>
              <a:buNone/>
            </a:pPr>
            <a:r>
              <a:rPr lang="en" sz="1800"/>
              <a:t>Presented annually by the Academy of Adventure </a:t>
            </a:r>
          </a:p>
          <a:p>
            <a:pPr lvl="0" rtl="0">
              <a:spcBef>
                <a:spcPts val="0"/>
              </a:spcBef>
              <a:buNone/>
            </a:pPr>
            <a:r>
              <a:rPr lang="en" sz="1800"/>
              <a:t>Gaming Arts and Design for outstanding games </a:t>
            </a:r>
          </a:p>
          <a:p>
            <a:pPr lvl="0" rtl="0">
              <a:spcBef>
                <a:spcPts val="0"/>
              </a:spcBef>
              <a:buNone/>
            </a:pPr>
            <a:r>
              <a:rPr lang="en" sz="1800"/>
              <a:t>in the industry. </a:t>
            </a:r>
          </a:p>
          <a:p>
            <a:pPr lvl="0" rtl="0">
              <a:spcBef>
                <a:spcPts val="0"/>
              </a:spcBef>
              <a:buNone/>
            </a:pPr>
            <a:endParaRPr sz="600"/>
          </a:p>
          <a:p>
            <a:pPr lvl="0" rtl="0">
              <a:spcBef>
                <a:spcPts val="0"/>
              </a:spcBef>
              <a:buClr>
                <a:schemeClr val="dk1"/>
              </a:buClr>
              <a:buSzPct val="55000"/>
              <a:buFont typeface="Arial"/>
              <a:buNone/>
            </a:pPr>
            <a:r>
              <a:rPr lang="en" sz="2000" b="1"/>
              <a:t>Dice Tower Awards</a:t>
            </a:r>
          </a:p>
          <a:p>
            <a:pPr lvl="0" rtl="0">
              <a:spcBef>
                <a:spcPts val="0"/>
              </a:spcBef>
              <a:buNone/>
            </a:pPr>
            <a:r>
              <a:rPr lang="en" sz="1800"/>
              <a:t>Annual community-driven award, with nominees </a:t>
            </a:r>
          </a:p>
          <a:p>
            <a:pPr lvl="0">
              <a:spcBef>
                <a:spcPts val="0"/>
              </a:spcBef>
              <a:buClr>
                <a:schemeClr val="dk1"/>
              </a:buClr>
              <a:buSzPct val="61111"/>
              <a:buFont typeface="Arial"/>
              <a:buNone/>
            </a:pPr>
            <a:r>
              <a:rPr lang="en" sz="1800"/>
              <a:t>chosen by bloggers and podcasters.</a:t>
            </a:r>
          </a:p>
        </p:txBody>
      </p:sp>
      <p:pic>
        <p:nvPicPr>
          <p:cNvPr id="611" name="Shape 611"/>
          <p:cNvPicPr preferRelativeResize="0"/>
          <p:nvPr/>
        </p:nvPicPr>
        <p:blipFill>
          <a:blip r:embed="rId3">
            <a:alphaModFix/>
          </a:blip>
          <a:stretch>
            <a:fillRect/>
          </a:stretch>
        </p:blipFill>
        <p:spPr>
          <a:xfrm>
            <a:off x="5711275" y="1304925"/>
            <a:ext cx="3080325" cy="30803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Shape 616"/>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Wil Wheaton’s </a:t>
            </a:r>
            <a:r>
              <a:rPr lang="en" i="1"/>
              <a:t>Tabletop</a:t>
            </a:r>
          </a:p>
        </p:txBody>
      </p:sp>
      <p:sp>
        <p:nvSpPr>
          <p:cNvPr id="617" name="Shape 617"/>
          <p:cNvSpPr txBox="1">
            <a:spLocks noGrp="1"/>
          </p:cNvSpPr>
          <p:nvPr>
            <p:ph type="body" idx="1"/>
          </p:nvPr>
        </p:nvSpPr>
        <p:spPr>
          <a:xfrm>
            <a:off x="277875" y="1366233"/>
            <a:ext cx="7370700" cy="3327300"/>
          </a:xfrm>
          <a:prstGeom prst="rect">
            <a:avLst/>
          </a:prstGeom>
        </p:spPr>
        <p:txBody>
          <a:bodyPr lIns="91425" tIns="91425" rIns="91425" bIns="91425" anchor="t" anchorCtr="0">
            <a:noAutofit/>
          </a:bodyPr>
          <a:lstStyle/>
          <a:p>
            <a:pPr lvl="0">
              <a:spcBef>
                <a:spcPts val="0"/>
              </a:spcBef>
              <a:buNone/>
            </a:pPr>
            <a:r>
              <a:rPr lang="en" sz="1800"/>
              <a:t>Geek celebrity guests game together and</a:t>
            </a:r>
          </a:p>
          <a:p>
            <a:pPr lvl="0">
              <a:spcBef>
                <a:spcPts val="0"/>
              </a:spcBef>
              <a:buNone/>
            </a:pPr>
            <a:r>
              <a:rPr lang="en" sz="1800"/>
              <a:t>show off a wide variety of respected </a:t>
            </a:r>
          </a:p>
          <a:p>
            <a:pPr lvl="0">
              <a:spcBef>
                <a:spcPts val="0"/>
              </a:spcBef>
              <a:buNone/>
            </a:pPr>
            <a:r>
              <a:rPr lang="en" sz="1800"/>
              <a:t>tabletop games.</a:t>
            </a:r>
          </a:p>
          <a:p>
            <a:pPr lvl="0">
              <a:spcBef>
                <a:spcPts val="0"/>
              </a:spcBef>
              <a:buNone/>
            </a:pPr>
            <a:endParaRPr sz="1800"/>
          </a:p>
          <a:p>
            <a:pPr lvl="0">
              <a:spcBef>
                <a:spcPts val="0"/>
              </a:spcBef>
              <a:buNone/>
            </a:pPr>
            <a:r>
              <a:rPr lang="en" sz="1800"/>
              <a:t>All episodes available for free on youtube</a:t>
            </a:r>
          </a:p>
          <a:p>
            <a:pPr lvl="0">
              <a:spcBef>
                <a:spcPts val="0"/>
              </a:spcBef>
              <a:buNone/>
            </a:pPr>
            <a:r>
              <a:rPr lang="en" sz="1800"/>
              <a:t>and the Geek &amp; Sundry website!</a:t>
            </a:r>
          </a:p>
          <a:p>
            <a:pPr lvl="0">
              <a:spcBef>
                <a:spcPts val="0"/>
              </a:spcBef>
              <a:buNone/>
            </a:pPr>
            <a:endParaRPr sz="1800"/>
          </a:p>
          <a:p>
            <a:pPr lvl="0">
              <a:spcBef>
                <a:spcPts val="0"/>
              </a:spcBef>
              <a:buClr>
                <a:schemeClr val="dk1"/>
              </a:buClr>
              <a:buSzPct val="61111"/>
              <a:buFont typeface="Arial"/>
              <a:buNone/>
            </a:pPr>
            <a:r>
              <a:rPr lang="en" sz="1800" u="sng">
                <a:solidFill>
                  <a:schemeClr val="hlink"/>
                </a:solidFill>
                <a:hlinkClick r:id="rId3"/>
              </a:rPr>
              <a:t>http://geekandsundry.com/shows/tabletop/</a:t>
            </a:r>
          </a:p>
        </p:txBody>
      </p:sp>
      <p:pic>
        <p:nvPicPr>
          <p:cNvPr id="618" name="Shape 618"/>
          <p:cNvPicPr preferRelativeResize="0"/>
          <p:nvPr/>
        </p:nvPicPr>
        <p:blipFill>
          <a:blip r:embed="rId4">
            <a:alphaModFix/>
          </a:blip>
          <a:stretch>
            <a:fillRect/>
          </a:stretch>
        </p:blipFill>
        <p:spPr>
          <a:xfrm>
            <a:off x="4957525" y="1161495"/>
            <a:ext cx="3942625" cy="2216225"/>
          </a:xfrm>
          <a:prstGeom prst="rect">
            <a:avLst/>
          </a:prstGeom>
          <a:noFill/>
          <a:ln w="9525" cap="flat" cmpd="sng">
            <a:solidFill>
              <a:schemeClr val="dk2"/>
            </a:solidFill>
            <a:prstDash val="solid"/>
            <a:round/>
            <a:headEnd type="none" w="med" len="med"/>
            <a:tailEnd type="none" w="med" len="med"/>
          </a:ln>
        </p:spPr>
      </p:pic>
      <p:pic>
        <p:nvPicPr>
          <p:cNvPr id="619" name="Shape 619"/>
          <p:cNvPicPr preferRelativeResize="0"/>
          <p:nvPr/>
        </p:nvPicPr>
        <p:blipFill>
          <a:blip r:embed="rId5">
            <a:alphaModFix/>
          </a:blip>
          <a:stretch>
            <a:fillRect/>
          </a:stretch>
        </p:blipFill>
        <p:spPr>
          <a:xfrm>
            <a:off x="5585724" y="3236750"/>
            <a:ext cx="3041476" cy="1710825"/>
          </a:xfrm>
          <a:prstGeom prst="rect">
            <a:avLst/>
          </a:prstGeom>
          <a:noFill/>
          <a:ln w="9525" cap="flat" cmpd="sng">
            <a:solidFill>
              <a:schemeClr val="dk2"/>
            </a:solidFill>
            <a:prstDash val="solid"/>
            <a:round/>
            <a:headEnd type="none" w="med" len="med"/>
            <a:tailEnd type="none" w="med" len="me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Shape 624"/>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Suggested Games</a:t>
            </a:r>
          </a:p>
        </p:txBody>
      </p:sp>
      <p:sp>
        <p:nvSpPr>
          <p:cNvPr id="625" name="Shape 625"/>
          <p:cNvSpPr txBox="1">
            <a:spLocks noGrp="1"/>
          </p:cNvSpPr>
          <p:nvPr>
            <p:ph type="body" idx="1"/>
          </p:nvPr>
        </p:nvSpPr>
        <p:spPr>
          <a:xfrm>
            <a:off x="886650" y="1495850"/>
            <a:ext cx="3560100" cy="3429900"/>
          </a:xfrm>
          <a:prstGeom prst="rect">
            <a:avLst/>
          </a:prstGeom>
        </p:spPr>
        <p:txBody>
          <a:bodyPr lIns="91425" tIns="91425" rIns="91425" bIns="91425" anchor="t" anchorCtr="0">
            <a:noAutofit/>
          </a:bodyPr>
          <a:lstStyle/>
          <a:p>
            <a:pPr lvl="0">
              <a:spcBef>
                <a:spcPts val="0"/>
              </a:spcBef>
              <a:buNone/>
            </a:pPr>
            <a:r>
              <a:rPr lang="en" b="1" u="sng"/>
              <a:t>Cooperative</a:t>
            </a:r>
          </a:p>
          <a:p>
            <a:pPr marL="457200" lvl="0" indent="-228600" rtl="0">
              <a:spcBef>
                <a:spcPts val="0"/>
              </a:spcBef>
            </a:pPr>
            <a:r>
              <a:rPr lang="en"/>
              <a:t>Pandemic</a:t>
            </a:r>
          </a:p>
          <a:p>
            <a:pPr marL="457200" lvl="0" indent="-228600" rtl="0">
              <a:spcBef>
                <a:spcPts val="0"/>
              </a:spcBef>
            </a:pPr>
            <a:r>
              <a:rPr lang="en"/>
              <a:t>Castle Panic</a:t>
            </a:r>
          </a:p>
          <a:p>
            <a:pPr marL="457200" lvl="0" indent="-228600" rtl="0">
              <a:spcBef>
                <a:spcPts val="0"/>
              </a:spcBef>
            </a:pPr>
            <a:r>
              <a:rPr lang="en"/>
              <a:t>Sentinels of the Multiverse</a:t>
            </a:r>
          </a:p>
          <a:p>
            <a:pPr marL="457200" lvl="0" indent="-228600" rtl="0">
              <a:spcBef>
                <a:spcPts val="0"/>
              </a:spcBef>
            </a:pPr>
            <a:r>
              <a:rPr lang="en"/>
              <a:t>Pathfinder Card Game</a:t>
            </a:r>
          </a:p>
          <a:p>
            <a:pPr marL="457200" lvl="0" indent="-228600" rtl="0">
              <a:spcBef>
                <a:spcPts val="0"/>
              </a:spcBef>
            </a:pPr>
            <a:r>
              <a:rPr lang="en"/>
              <a:t>Eldritch Horror </a:t>
            </a:r>
          </a:p>
          <a:p>
            <a:pPr marL="457200" lvl="0" indent="-228600" rtl="0">
              <a:spcBef>
                <a:spcPts val="0"/>
              </a:spcBef>
            </a:pPr>
            <a:r>
              <a:rPr lang="en"/>
              <a:t>Battlestar Galactica: TBG</a:t>
            </a:r>
          </a:p>
          <a:p>
            <a:pPr marL="457200" lvl="0" indent="-228600" rtl="0">
              <a:spcBef>
                <a:spcPts val="0"/>
              </a:spcBef>
            </a:pPr>
            <a:r>
              <a:rPr lang="en"/>
              <a:t>Flash Point: Fire Rescue</a:t>
            </a:r>
          </a:p>
          <a:p>
            <a:pPr marL="457200" lvl="0" indent="-228600" rtl="0">
              <a:spcBef>
                <a:spcPts val="0"/>
              </a:spcBef>
            </a:pPr>
            <a:r>
              <a:rPr lang="en"/>
              <a:t>Robinson Crusoe: </a:t>
            </a:r>
            <a:r>
              <a:rPr lang="en" sz="1400"/>
              <a:t>Adventures on the Cursed Island</a:t>
            </a:r>
          </a:p>
          <a:p>
            <a:pPr marL="457200" lvl="0" indent="-228600" rtl="0">
              <a:spcBef>
                <a:spcPts val="0"/>
              </a:spcBef>
            </a:pPr>
            <a:r>
              <a:rPr lang="en"/>
              <a:t>Hanabi </a:t>
            </a:r>
            <a:r>
              <a:rPr lang="en" sz="1400"/>
              <a:t>(great for anime clubs)</a:t>
            </a:r>
          </a:p>
        </p:txBody>
      </p:sp>
      <p:sp>
        <p:nvSpPr>
          <p:cNvPr id="626" name="Shape 626"/>
          <p:cNvSpPr txBox="1">
            <a:spLocks noGrp="1"/>
          </p:cNvSpPr>
          <p:nvPr>
            <p:ph type="body" idx="2"/>
          </p:nvPr>
        </p:nvSpPr>
        <p:spPr>
          <a:xfrm>
            <a:off x="4679178" y="1495850"/>
            <a:ext cx="3825429" cy="3429900"/>
          </a:xfrm>
          <a:prstGeom prst="rect">
            <a:avLst/>
          </a:prstGeom>
        </p:spPr>
        <p:txBody>
          <a:bodyPr lIns="91425" tIns="91425" rIns="91425" bIns="91425" anchor="t" anchorCtr="0">
            <a:noAutofit/>
          </a:bodyPr>
          <a:lstStyle/>
          <a:p>
            <a:pPr lvl="0">
              <a:spcBef>
                <a:spcPts val="0"/>
              </a:spcBef>
              <a:buNone/>
            </a:pPr>
            <a:r>
              <a:rPr lang="en" b="1" u="sng" dirty="0"/>
              <a:t>Competitive</a:t>
            </a:r>
          </a:p>
          <a:p>
            <a:pPr marL="457200" lvl="0" indent="-228600" rtl="0">
              <a:spcBef>
                <a:spcPts val="0"/>
              </a:spcBef>
            </a:pPr>
            <a:r>
              <a:rPr lang="en" dirty="0"/>
              <a:t>Sushi Go! </a:t>
            </a:r>
            <a:r>
              <a:rPr lang="en" sz="1400" dirty="0"/>
              <a:t>(great for anime clubs)</a:t>
            </a:r>
          </a:p>
          <a:p>
            <a:pPr marL="457200" lvl="0" indent="-228600" rtl="0">
              <a:spcBef>
                <a:spcPts val="0"/>
              </a:spcBef>
            </a:pPr>
            <a:r>
              <a:rPr lang="en" dirty="0"/>
              <a:t>Takenoko </a:t>
            </a:r>
            <a:r>
              <a:rPr lang="en" sz="1400" dirty="0"/>
              <a:t>(great for anime clubs)</a:t>
            </a:r>
          </a:p>
          <a:p>
            <a:pPr marL="457200" lvl="0" indent="-228600" rtl="0">
              <a:spcBef>
                <a:spcPts val="0"/>
              </a:spcBef>
            </a:pPr>
            <a:r>
              <a:rPr lang="en" dirty="0"/>
              <a:t>Exploding Kittens</a:t>
            </a:r>
          </a:p>
          <a:p>
            <a:pPr marL="457200" lvl="0" indent="-228600" rtl="0">
              <a:spcBef>
                <a:spcPts val="0"/>
              </a:spcBef>
            </a:pPr>
            <a:r>
              <a:rPr lang="en" dirty="0"/>
              <a:t>Settlers of Catan</a:t>
            </a:r>
          </a:p>
          <a:p>
            <a:pPr marL="457200" lvl="0" indent="-228600" rtl="0">
              <a:spcBef>
                <a:spcPts val="0"/>
              </a:spcBef>
            </a:pPr>
            <a:r>
              <a:rPr lang="en" dirty="0"/>
              <a:t>King of Tokyo</a:t>
            </a:r>
          </a:p>
          <a:p>
            <a:pPr marL="457200" lvl="0" indent="-228600" rtl="0">
              <a:spcBef>
                <a:spcPts val="0"/>
              </a:spcBef>
            </a:pPr>
            <a:r>
              <a:rPr lang="en" dirty="0"/>
              <a:t>Gloom</a:t>
            </a:r>
          </a:p>
          <a:p>
            <a:pPr marL="457200" lvl="0" indent="-228600" rtl="0">
              <a:spcBef>
                <a:spcPts val="0"/>
              </a:spcBef>
            </a:pPr>
            <a:r>
              <a:rPr lang="en" dirty="0"/>
              <a:t>Dominion</a:t>
            </a:r>
          </a:p>
          <a:p>
            <a:pPr marL="457200" lvl="0" indent="-228600" rtl="0">
              <a:spcBef>
                <a:spcPts val="0"/>
              </a:spcBef>
            </a:pPr>
            <a:r>
              <a:rPr lang="en" dirty="0"/>
              <a:t>7 Wonders</a:t>
            </a:r>
          </a:p>
          <a:p>
            <a:pPr marL="457200" lvl="0" indent="-228600" rtl="0">
              <a:spcBef>
                <a:spcPts val="0"/>
              </a:spcBef>
            </a:pPr>
            <a:r>
              <a:rPr lang="en" dirty="0"/>
              <a:t>Smallworld</a:t>
            </a:r>
          </a:p>
          <a:p>
            <a:pPr marL="457200" lvl="0" indent="-228600">
              <a:spcBef>
                <a:spcPts val="0"/>
              </a:spcBef>
            </a:pPr>
            <a:r>
              <a:rPr lang="en" dirty="0"/>
              <a:t>Loveletters</a:t>
            </a:r>
          </a:p>
        </p:txBody>
      </p:sp>
      <p:pic>
        <p:nvPicPr>
          <p:cNvPr id="627" name="Shape 627"/>
          <p:cNvPicPr preferRelativeResize="0"/>
          <p:nvPr/>
        </p:nvPicPr>
        <p:blipFill>
          <a:blip r:embed="rId3">
            <a:alphaModFix/>
          </a:blip>
          <a:stretch>
            <a:fillRect/>
          </a:stretch>
        </p:blipFill>
        <p:spPr>
          <a:xfrm rot="1401624">
            <a:off x="7036765" y="2956196"/>
            <a:ext cx="1522748" cy="1494103"/>
          </a:xfrm>
          <a:prstGeom prst="rect">
            <a:avLst/>
          </a:prstGeom>
          <a:noFill/>
          <a:ln w="9525" cap="flat" cmpd="sng">
            <a:solidFill>
              <a:srgbClr val="000000"/>
            </a:solidFill>
            <a:prstDash val="solid"/>
            <a:round/>
            <a:headEnd type="none" w="med" len="med"/>
            <a:tailEnd type="none" w="med" len="med"/>
          </a:ln>
        </p:spPr>
      </p:pic>
      <p:pic>
        <p:nvPicPr>
          <p:cNvPr id="628" name="Shape 628"/>
          <p:cNvPicPr preferRelativeResize="0"/>
          <p:nvPr/>
        </p:nvPicPr>
        <p:blipFill>
          <a:blip r:embed="rId4">
            <a:alphaModFix/>
          </a:blip>
          <a:stretch>
            <a:fillRect/>
          </a:stretch>
        </p:blipFill>
        <p:spPr>
          <a:xfrm rot="-709893">
            <a:off x="8008105" y="4009290"/>
            <a:ext cx="686890" cy="961565"/>
          </a:xfrm>
          <a:prstGeom prst="rect">
            <a:avLst/>
          </a:prstGeom>
          <a:noFill/>
          <a:ln>
            <a:noFill/>
          </a:ln>
        </p:spPr>
      </p:pic>
      <p:pic>
        <p:nvPicPr>
          <p:cNvPr id="629" name="Shape 629"/>
          <p:cNvPicPr preferRelativeResize="0"/>
          <p:nvPr/>
        </p:nvPicPr>
        <p:blipFill>
          <a:blip r:embed="rId5">
            <a:alphaModFix/>
          </a:blip>
          <a:stretch>
            <a:fillRect/>
          </a:stretch>
        </p:blipFill>
        <p:spPr>
          <a:xfrm>
            <a:off x="98600" y="2669812"/>
            <a:ext cx="788061" cy="1081976"/>
          </a:xfrm>
          <a:prstGeom prst="rect">
            <a:avLst/>
          </a:prstGeom>
          <a:noFill/>
          <a:ln w="9525" cap="flat" cmpd="sng">
            <a:solidFill>
              <a:srgbClr val="000000"/>
            </a:solidFill>
            <a:prstDash val="solid"/>
            <a:round/>
            <a:headEnd type="none" w="med" len="med"/>
            <a:tailEnd type="none" w="med" len="med"/>
          </a:ln>
        </p:spPr>
      </p:pic>
      <p:pic>
        <p:nvPicPr>
          <p:cNvPr id="630" name="Shape 630"/>
          <p:cNvPicPr preferRelativeResize="0"/>
          <p:nvPr/>
        </p:nvPicPr>
        <p:blipFill>
          <a:blip r:embed="rId6">
            <a:alphaModFix/>
          </a:blip>
          <a:stretch>
            <a:fillRect/>
          </a:stretch>
        </p:blipFill>
        <p:spPr>
          <a:xfrm>
            <a:off x="2760449" y="745575"/>
            <a:ext cx="1932279" cy="192423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Shape 635"/>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Websites</a:t>
            </a:r>
          </a:p>
        </p:txBody>
      </p:sp>
      <p:sp>
        <p:nvSpPr>
          <p:cNvPr id="636" name="Shape 636"/>
          <p:cNvSpPr txBox="1">
            <a:spLocks noGrp="1"/>
          </p:cNvSpPr>
          <p:nvPr>
            <p:ph type="body" idx="1"/>
          </p:nvPr>
        </p:nvSpPr>
        <p:spPr>
          <a:xfrm>
            <a:off x="886650" y="1475258"/>
            <a:ext cx="7370700" cy="3327300"/>
          </a:xfrm>
          <a:prstGeom prst="rect">
            <a:avLst/>
          </a:prstGeom>
        </p:spPr>
        <p:txBody>
          <a:bodyPr lIns="91425" tIns="91425" rIns="91425" bIns="91425" anchor="t" anchorCtr="0">
            <a:noAutofit/>
          </a:bodyPr>
          <a:lstStyle/>
          <a:p>
            <a:pPr lvl="0">
              <a:spcBef>
                <a:spcPts val="0"/>
              </a:spcBef>
              <a:buClr>
                <a:schemeClr val="dk1"/>
              </a:buClr>
              <a:buSzPct val="45833"/>
              <a:buFont typeface="Arial"/>
              <a:buNone/>
            </a:pPr>
            <a:r>
              <a:rPr lang="en" b="1"/>
              <a:t>Boardgamegeek.com</a:t>
            </a:r>
          </a:p>
          <a:p>
            <a:pPr lvl="0">
              <a:spcBef>
                <a:spcPts val="0"/>
              </a:spcBef>
              <a:buNone/>
            </a:pPr>
            <a:r>
              <a:rPr lang="en" b="1"/>
              <a:t>Dicetower.com</a:t>
            </a:r>
          </a:p>
          <a:p>
            <a:pPr lvl="0">
              <a:spcBef>
                <a:spcPts val="0"/>
              </a:spcBef>
              <a:buNone/>
            </a:pPr>
            <a:r>
              <a:rPr lang="en"/>
              <a:t>...that’s it. That’s all you need.*</a:t>
            </a:r>
          </a:p>
          <a:p>
            <a:pPr lvl="0">
              <a:spcBef>
                <a:spcPts val="0"/>
              </a:spcBef>
              <a:buNone/>
            </a:pPr>
            <a:endParaRPr sz="800"/>
          </a:p>
          <a:p>
            <a:pPr lvl="0">
              <a:spcBef>
                <a:spcPts val="0"/>
              </a:spcBef>
              <a:buNone/>
            </a:pPr>
            <a:r>
              <a:rPr lang="en" sz="1800"/>
              <a:t>* ...unless you have rules disputes, in which case you should go to the website of the game publisher. These websites will often have </a:t>
            </a:r>
            <a:r>
              <a:rPr lang="en" sz="1800" b="1"/>
              <a:t>errata</a:t>
            </a:r>
            <a:r>
              <a:rPr lang="en" sz="1800"/>
              <a:t>, which are rules clarifications or tweaks to the game rules/mechanics that make the game play better. It’s often a good idea to print out critical bits of errata to keep inside the game box.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txBox="1">
            <a:spLocks noGrp="1"/>
          </p:cNvSpPr>
          <p:nvPr>
            <p:ph type="ctrTitle"/>
          </p:nvPr>
        </p:nvSpPr>
        <p:spPr>
          <a:xfrm>
            <a:off x="653150" y="1991825"/>
            <a:ext cx="7866900" cy="1159800"/>
          </a:xfrm>
          <a:prstGeom prst="rect">
            <a:avLst/>
          </a:prstGeom>
        </p:spPr>
        <p:txBody>
          <a:bodyPr lIns="91425" tIns="91425" rIns="91425" bIns="91425" anchor="ctr" anchorCtr="0">
            <a:noAutofit/>
          </a:bodyPr>
          <a:lstStyle/>
          <a:p>
            <a:pPr lvl="0">
              <a:spcBef>
                <a:spcPts val="0"/>
              </a:spcBef>
              <a:buNone/>
            </a:pPr>
            <a:r>
              <a:rPr lang="en"/>
              <a:t>Collection Development: </a:t>
            </a:r>
          </a:p>
          <a:p>
            <a:pPr lvl="0">
              <a:spcBef>
                <a:spcPts val="0"/>
              </a:spcBef>
              <a:buNone/>
            </a:pPr>
            <a:r>
              <a:rPr lang="en"/>
              <a:t>Tabletop RPGs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Shape 646"/>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Considerations</a:t>
            </a:r>
          </a:p>
        </p:txBody>
      </p:sp>
      <p:sp>
        <p:nvSpPr>
          <p:cNvPr id="647" name="Shape 647"/>
          <p:cNvSpPr txBox="1">
            <a:spLocks noGrp="1"/>
          </p:cNvSpPr>
          <p:nvPr>
            <p:ph type="body" idx="1"/>
          </p:nvPr>
        </p:nvSpPr>
        <p:spPr>
          <a:xfrm>
            <a:off x="886650" y="1446008"/>
            <a:ext cx="7370700" cy="3327300"/>
          </a:xfrm>
          <a:prstGeom prst="rect">
            <a:avLst/>
          </a:prstGeom>
        </p:spPr>
        <p:txBody>
          <a:bodyPr lIns="91425" tIns="91425" rIns="91425" bIns="91425" anchor="t" anchorCtr="0">
            <a:noAutofit/>
          </a:bodyPr>
          <a:lstStyle/>
          <a:p>
            <a:pPr marL="457200" lvl="0" indent="-228600" rtl="0">
              <a:spcBef>
                <a:spcPts val="0"/>
              </a:spcBef>
            </a:pPr>
            <a:r>
              <a:rPr lang="en"/>
              <a:t>You need someone to run the game! </a:t>
            </a:r>
          </a:p>
          <a:p>
            <a:pPr marL="1371600" lvl="2" indent="-342900" rtl="0">
              <a:spcBef>
                <a:spcPts val="0"/>
              </a:spcBef>
              <a:buSzPct val="100000"/>
            </a:pPr>
            <a:r>
              <a:rPr lang="en" sz="1800"/>
              <a:t>Must be someone confident making decisions who has the free time to prep the adventure for others.</a:t>
            </a:r>
          </a:p>
          <a:p>
            <a:pPr marL="1371600" lvl="2" indent="-342900" rtl="0">
              <a:spcBef>
                <a:spcPts val="0"/>
              </a:spcBef>
              <a:buSzPct val="100000"/>
            </a:pPr>
            <a:r>
              <a:rPr lang="en" sz="1800"/>
              <a:t>Must be </a:t>
            </a:r>
            <a:r>
              <a:rPr lang="en" sz="1800" b="1"/>
              <a:t>kind</a:t>
            </a:r>
            <a:r>
              <a:rPr lang="en" sz="1800"/>
              <a:t> to the players, unless the group decides they want a DM who’s trying to kill them all the time.</a:t>
            </a:r>
          </a:p>
          <a:p>
            <a:pPr marL="0" lvl="0" indent="0" rtl="0">
              <a:spcBef>
                <a:spcPts val="0"/>
              </a:spcBef>
              <a:buNone/>
            </a:pPr>
            <a:endParaRPr sz="600"/>
          </a:p>
          <a:p>
            <a:pPr marL="457200" lvl="0" indent="-228600" rtl="0">
              <a:spcBef>
                <a:spcPts val="0"/>
              </a:spcBef>
            </a:pPr>
            <a:r>
              <a:rPr lang="en"/>
              <a:t>Participation is limited</a:t>
            </a:r>
          </a:p>
          <a:p>
            <a:pPr marL="1371600" lvl="2" indent="-342900">
              <a:spcBef>
                <a:spcPts val="0"/>
              </a:spcBef>
              <a:buSzPct val="100000"/>
            </a:pPr>
            <a:r>
              <a:rPr lang="en" sz="1800"/>
              <a:t>Anything more than about 6 players gets unwieldy for the DM and boring for the players. Larger groups will need multiple DMs to run separate adventures.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Shape 652"/>
          <p:cNvPicPr preferRelativeResize="0"/>
          <p:nvPr/>
        </p:nvPicPr>
        <p:blipFill>
          <a:blip r:embed="rId3">
            <a:alphaModFix/>
          </a:blip>
          <a:stretch>
            <a:fillRect/>
          </a:stretch>
        </p:blipFill>
        <p:spPr>
          <a:xfrm rot="1148608">
            <a:off x="6749917" y="1379414"/>
            <a:ext cx="2277515" cy="1094972"/>
          </a:xfrm>
          <a:prstGeom prst="rect">
            <a:avLst/>
          </a:prstGeom>
          <a:noFill/>
          <a:ln>
            <a:noFill/>
          </a:ln>
        </p:spPr>
      </p:pic>
      <p:sp>
        <p:nvSpPr>
          <p:cNvPr id="653" name="Shape 653"/>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Clr>
                <a:schemeClr val="dk1"/>
              </a:buClr>
              <a:buSzPct val="45833"/>
              <a:buFont typeface="Arial"/>
              <a:buNone/>
            </a:pPr>
            <a:r>
              <a:rPr lang="en">
                <a:solidFill>
                  <a:schemeClr val="lt1"/>
                </a:solidFill>
              </a:rPr>
              <a:t>Expenses, Storage, and Maintenance</a:t>
            </a:r>
          </a:p>
        </p:txBody>
      </p:sp>
      <p:sp>
        <p:nvSpPr>
          <p:cNvPr id="654" name="Shape 654"/>
          <p:cNvSpPr txBox="1">
            <a:spLocks noGrp="1"/>
          </p:cNvSpPr>
          <p:nvPr>
            <p:ph type="body" idx="1"/>
          </p:nvPr>
        </p:nvSpPr>
        <p:spPr>
          <a:xfrm>
            <a:off x="353250" y="1522208"/>
            <a:ext cx="7370700" cy="3327300"/>
          </a:xfrm>
          <a:prstGeom prst="rect">
            <a:avLst/>
          </a:prstGeom>
        </p:spPr>
        <p:txBody>
          <a:bodyPr lIns="91425" tIns="91425" rIns="91425" bIns="91425" anchor="t" anchorCtr="0">
            <a:noAutofit/>
          </a:bodyPr>
          <a:lstStyle/>
          <a:p>
            <a:pPr marL="457200" lvl="0" indent="-355600" rtl="0">
              <a:lnSpc>
                <a:spcPct val="115000"/>
              </a:lnSpc>
              <a:spcBef>
                <a:spcPts val="0"/>
              </a:spcBef>
              <a:buSzPct val="100000"/>
            </a:pPr>
            <a:r>
              <a:rPr lang="en" sz="2000"/>
              <a:t>Comparatively cheap: </a:t>
            </a:r>
            <a:r>
              <a:rPr lang="en" sz="2000" b="1"/>
              <a:t>$20-50 for each book</a:t>
            </a:r>
          </a:p>
          <a:p>
            <a:pPr marL="1371600" lvl="2" indent="-342900" rtl="0">
              <a:lnSpc>
                <a:spcPct val="100000"/>
              </a:lnSpc>
              <a:spcBef>
                <a:spcPts val="0"/>
              </a:spcBef>
              <a:buSzPct val="100000"/>
            </a:pPr>
            <a:r>
              <a:rPr lang="en" sz="1800"/>
              <a:t>Steep discounts on Amazon, or support your local gaming shop</a:t>
            </a:r>
          </a:p>
          <a:p>
            <a:pPr marL="1371600" lvl="2" indent="-342900" rtl="0">
              <a:lnSpc>
                <a:spcPct val="100000"/>
              </a:lnSpc>
              <a:spcBef>
                <a:spcPts val="0"/>
              </a:spcBef>
              <a:buSzPct val="100000"/>
            </a:pPr>
            <a:r>
              <a:rPr lang="en" sz="1800"/>
              <a:t>Typically need at least one player’s handbook and one gamemaster/dungeonmaster handbook</a:t>
            </a:r>
          </a:p>
          <a:p>
            <a:pPr marL="457200" lvl="0" indent="-355600" rtl="0">
              <a:lnSpc>
                <a:spcPct val="115000"/>
              </a:lnSpc>
              <a:spcBef>
                <a:spcPts val="0"/>
              </a:spcBef>
              <a:buSzPct val="100000"/>
            </a:pPr>
            <a:r>
              <a:rPr lang="en" sz="2000"/>
              <a:t>Most games require a set of polyhedral dice: d4, d6, d8, d10, d12, d20. </a:t>
            </a:r>
            <a:r>
              <a:rPr lang="en" sz="2000" b="1"/>
              <a:t>~$10 per set, or buy bulk</a:t>
            </a:r>
          </a:p>
          <a:p>
            <a:pPr marL="457200" lvl="0" indent="-355600" rtl="0">
              <a:lnSpc>
                <a:spcPct val="115000"/>
              </a:lnSpc>
              <a:spcBef>
                <a:spcPts val="0"/>
              </a:spcBef>
              <a:buSzPct val="100000"/>
            </a:pPr>
            <a:r>
              <a:rPr lang="en" sz="2000"/>
              <a:t>Some games require special dice. Prices vary. </a:t>
            </a:r>
          </a:p>
          <a:p>
            <a:pPr marL="457200" lvl="0" indent="-355600" rtl="0">
              <a:lnSpc>
                <a:spcPct val="115000"/>
              </a:lnSpc>
              <a:spcBef>
                <a:spcPts val="0"/>
              </a:spcBef>
              <a:buSzPct val="100000"/>
            </a:pPr>
            <a:r>
              <a:rPr lang="en" sz="2000"/>
              <a:t>Minimum one set for players, one for gamemaster.</a:t>
            </a:r>
          </a:p>
        </p:txBody>
      </p:sp>
      <p:pic>
        <p:nvPicPr>
          <p:cNvPr id="655" name="Shape 655"/>
          <p:cNvPicPr preferRelativeResize="0"/>
          <p:nvPr/>
        </p:nvPicPr>
        <p:blipFill>
          <a:blip r:embed="rId4">
            <a:alphaModFix/>
          </a:blip>
          <a:stretch>
            <a:fillRect/>
          </a:stretch>
        </p:blipFill>
        <p:spPr>
          <a:xfrm>
            <a:off x="6928848" y="3092848"/>
            <a:ext cx="2025674" cy="19610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60" name="Shape 660"/>
          <p:cNvPicPr preferRelativeResize="0"/>
          <p:nvPr/>
        </p:nvPicPr>
        <p:blipFill rotWithShape="1">
          <a:blip r:embed="rId3">
            <a:alphaModFix/>
          </a:blip>
          <a:srcRect b="77366"/>
          <a:stretch/>
        </p:blipFill>
        <p:spPr>
          <a:xfrm>
            <a:off x="5086999" y="2251874"/>
            <a:ext cx="3554773" cy="1041551"/>
          </a:xfrm>
          <a:prstGeom prst="rect">
            <a:avLst/>
          </a:prstGeom>
          <a:noFill/>
          <a:ln>
            <a:noFill/>
          </a:ln>
        </p:spPr>
      </p:pic>
      <p:sp>
        <p:nvSpPr>
          <p:cNvPr id="661" name="Shape 661"/>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Clr>
                <a:schemeClr val="dk1"/>
              </a:buClr>
              <a:buSzPct val="45833"/>
              <a:buFont typeface="Arial"/>
              <a:buNone/>
            </a:pPr>
            <a:r>
              <a:rPr lang="en">
                <a:solidFill>
                  <a:schemeClr val="lt1"/>
                </a:solidFill>
              </a:rPr>
              <a:t>Expenses, Storage, and Maintenance, cont.</a:t>
            </a:r>
          </a:p>
          <a:p>
            <a:pPr lvl="0">
              <a:spcBef>
                <a:spcPts val="0"/>
              </a:spcBef>
              <a:buNone/>
            </a:pPr>
            <a:endParaRPr/>
          </a:p>
        </p:txBody>
      </p:sp>
      <p:sp>
        <p:nvSpPr>
          <p:cNvPr id="662" name="Shape 662"/>
          <p:cNvSpPr txBox="1">
            <a:spLocks noGrp="1"/>
          </p:cNvSpPr>
          <p:nvPr>
            <p:ph type="body" idx="1"/>
          </p:nvPr>
        </p:nvSpPr>
        <p:spPr>
          <a:xfrm>
            <a:off x="505650" y="1446008"/>
            <a:ext cx="7370700" cy="3327300"/>
          </a:xfrm>
          <a:prstGeom prst="rect">
            <a:avLst/>
          </a:prstGeom>
        </p:spPr>
        <p:txBody>
          <a:bodyPr lIns="91425" tIns="91425" rIns="91425" bIns="91425" anchor="t" anchorCtr="0">
            <a:noAutofit/>
          </a:bodyPr>
          <a:lstStyle/>
          <a:p>
            <a:pPr marL="457200" lvl="0" indent="-349250">
              <a:spcBef>
                <a:spcPts val="0"/>
              </a:spcBef>
              <a:spcAft>
                <a:spcPts val="1000"/>
              </a:spcAft>
              <a:buSzPct val="100000"/>
            </a:pPr>
            <a:r>
              <a:rPr lang="en" sz="1900"/>
              <a:t>Minimal storage needs. May want to hang onto character sheets in between games if your players can’t be trusted to keep track.</a:t>
            </a:r>
          </a:p>
          <a:p>
            <a:pPr marL="457200" lvl="0" indent="-349250">
              <a:spcBef>
                <a:spcPts val="0"/>
              </a:spcBef>
              <a:spcAft>
                <a:spcPts val="1000"/>
              </a:spcAft>
              <a:buSzPct val="100000"/>
            </a:pPr>
            <a:r>
              <a:rPr lang="en" sz="1900"/>
              <a:t>New editions every few years</a:t>
            </a:r>
          </a:p>
          <a:p>
            <a:pPr marL="457200" lvl="0" indent="-349250" rtl="0">
              <a:spcBef>
                <a:spcPts val="0"/>
              </a:spcBef>
              <a:spcAft>
                <a:spcPts val="1000"/>
              </a:spcAft>
              <a:buSzPct val="100000"/>
            </a:pPr>
            <a:r>
              <a:rPr lang="en" sz="1900"/>
              <a:t>Optional extra books</a:t>
            </a:r>
          </a:p>
          <a:p>
            <a:pPr marL="457200" lvl="0" indent="-349250" rtl="0">
              <a:spcBef>
                <a:spcPts val="0"/>
              </a:spcBef>
              <a:spcAft>
                <a:spcPts val="1000"/>
              </a:spcAft>
              <a:buSzPct val="100000"/>
            </a:pPr>
            <a:r>
              <a:rPr lang="en" sz="1900"/>
              <a:t>Purchase published adventures, or let your gamemaster create a ‘homebrew’ adventure.</a:t>
            </a:r>
          </a:p>
          <a:p>
            <a:pPr marL="457200" lvl="0" indent="-349250">
              <a:spcBef>
                <a:spcPts val="0"/>
              </a:spcBef>
              <a:spcAft>
                <a:spcPts val="1000"/>
              </a:spcAft>
              <a:buSzPct val="100000"/>
            </a:pPr>
            <a:r>
              <a:rPr lang="en" sz="1900"/>
              <a:t>Add to the gaming experience by purchasing character and monster miniatures, dungeon tiles, and other extras.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Shape 667"/>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Suggested Titles</a:t>
            </a:r>
          </a:p>
        </p:txBody>
      </p:sp>
      <p:sp>
        <p:nvSpPr>
          <p:cNvPr id="668" name="Shape 668"/>
          <p:cNvSpPr txBox="1">
            <a:spLocks noGrp="1"/>
          </p:cNvSpPr>
          <p:nvPr>
            <p:ph type="body" idx="1"/>
          </p:nvPr>
        </p:nvSpPr>
        <p:spPr>
          <a:xfrm>
            <a:off x="581850" y="1446008"/>
            <a:ext cx="7370700" cy="3327300"/>
          </a:xfrm>
          <a:prstGeom prst="rect">
            <a:avLst/>
          </a:prstGeom>
        </p:spPr>
        <p:txBody>
          <a:bodyPr lIns="91425" tIns="91425" rIns="91425" bIns="91425" anchor="t" anchorCtr="0">
            <a:noAutofit/>
          </a:bodyPr>
          <a:lstStyle/>
          <a:p>
            <a:pPr lvl="0">
              <a:spcBef>
                <a:spcPts val="0"/>
              </a:spcBef>
              <a:buNone/>
            </a:pPr>
            <a:r>
              <a:rPr lang="en"/>
              <a:t>The major systems are:</a:t>
            </a:r>
          </a:p>
          <a:p>
            <a:pPr marL="914400" lvl="0" indent="-355600" rtl="0">
              <a:spcBef>
                <a:spcPts val="0"/>
              </a:spcBef>
              <a:buSzPct val="100000"/>
            </a:pPr>
            <a:r>
              <a:rPr lang="en" sz="2000"/>
              <a:t>Dungeons &amp; Dragons (5th edition)</a:t>
            </a:r>
          </a:p>
          <a:p>
            <a:pPr marL="914400" lvl="0" indent="-355600" rtl="0">
              <a:spcBef>
                <a:spcPts val="0"/>
              </a:spcBef>
              <a:buSzPct val="100000"/>
            </a:pPr>
            <a:r>
              <a:rPr lang="en" sz="2000"/>
              <a:t>Pathfinder</a:t>
            </a:r>
          </a:p>
          <a:p>
            <a:pPr marL="914400" lvl="0" indent="-355600" rtl="0">
              <a:spcBef>
                <a:spcPts val="0"/>
              </a:spcBef>
              <a:buSzPct val="100000"/>
            </a:pPr>
            <a:r>
              <a:rPr lang="en" sz="2000"/>
              <a:t>Star Wars (Edge of the Empire/Age of Rebellion)</a:t>
            </a:r>
          </a:p>
          <a:p>
            <a:pPr marL="914400" lvl="0" indent="-355600" rtl="0">
              <a:spcBef>
                <a:spcPts val="0"/>
              </a:spcBef>
              <a:buSzPct val="100000"/>
            </a:pPr>
            <a:r>
              <a:rPr lang="en" sz="2000"/>
              <a:t>GURPS (4th edition)</a:t>
            </a:r>
          </a:p>
          <a:p>
            <a:pPr marL="1828800" lvl="2" indent="-342900" rtl="0">
              <a:spcBef>
                <a:spcPts val="0"/>
              </a:spcBef>
              <a:buSzPct val="100000"/>
            </a:pPr>
            <a:r>
              <a:rPr lang="en" sz="1800"/>
              <a:t>Generic Universal RolePlaying System</a:t>
            </a:r>
          </a:p>
          <a:p>
            <a:pPr marL="1828800" lvl="2" indent="-342900" rtl="0">
              <a:spcBef>
                <a:spcPts val="0"/>
              </a:spcBef>
              <a:buSzPct val="100000"/>
            </a:pPr>
            <a:r>
              <a:rPr lang="en" sz="1800"/>
              <a:t>Super flexible… and complicated because of it.</a:t>
            </a:r>
          </a:p>
          <a:p>
            <a:pPr lvl="0" rtl="0">
              <a:spcBef>
                <a:spcPts val="0"/>
              </a:spcBef>
              <a:buNone/>
            </a:pPr>
            <a:endParaRPr sz="600"/>
          </a:p>
          <a:p>
            <a:pPr lvl="0">
              <a:spcBef>
                <a:spcPts val="0"/>
              </a:spcBef>
              <a:buNone/>
            </a:pPr>
            <a:r>
              <a:rPr lang="en"/>
              <a:t>These are fairly complex, but also the most well-known. </a:t>
            </a:r>
          </a:p>
        </p:txBody>
      </p:sp>
      <p:pic>
        <p:nvPicPr>
          <p:cNvPr id="669" name="Shape 669"/>
          <p:cNvPicPr preferRelativeResize="0"/>
          <p:nvPr/>
        </p:nvPicPr>
        <p:blipFill rotWithShape="1">
          <a:blip r:embed="rId3">
            <a:alphaModFix/>
          </a:blip>
          <a:srcRect b="15347"/>
          <a:stretch/>
        </p:blipFill>
        <p:spPr>
          <a:xfrm>
            <a:off x="5937225" y="676425"/>
            <a:ext cx="2962274" cy="1880724"/>
          </a:xfrm>
          <a:prstGeom prst="rect">
            <a:avLst/>
          </a:prstGeom>
          <a:noFill/>
          <a:ln w="9525" cap="flat" cmpd="sng">
            <a:solidFill>
              <a:srgbClr val="000000"/>
            </a:solidFill>
            <a:prstDash val="solid"/>
            <a:round/>
            <a:headEnd type="none" w="med" len="med"/>
            <a:tailEnd type="none" w="med" len="me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539075" y="255800"/>
            <a:ext cx="7370700" cy="857400"/>
          </a:xfrm>
          <a:prstGeom prst="rect">
            <a:avLst/>
          </a:prstGeom>
        </p:spPr>
        <p:txBody>
          <a:bodyPr lIns="91425" tIns="91425" rIns="91425" bIns="91425" anchor="t" anchorCtr="0">
            <a:noAutofit/>
          </a:bodyPr>
          <a:lstStyle/>
          <a:p>
            <a:pPr lvl="0">
              <a:spcBef>
                <a:spcPts val="0"/>
              </a:spcBef>
              <a:buNone/>
            </a:pPr>
            <a:r>
              <a:rPr lang="en" sz="4000"/>
              <a:t>Tabletop RPGs</a:t>
            </a:r>
          </a:p>
        </p:txBody>
      </p:sp>
      <p:sp>
        <p:nvSpPr>
          <p:cNvPr id="148" name="Shape 148"/>
          <p:cNvSpPr txBox="1">
            <a:spLocks noGrp="1"/>
          </p:cNvSpPr>
          <p:nvPr>
            <p:ph type="body" idx="1"/>
          </p:nvPr>
        </p:nvSpPr>
        <p:spPr>
          <a:xfrm>
            <a:off x="646025" y="1437983"/>
            <a:ext cx="7370700" cy="3327300"/>
          </a:xfrm>
          <a:prstGeom prst="rect">
            <a:avLst/>
          </a:prstGeom>
        </p:spPr>
        <p:txBody>
          <a:bodyPr lIns="91425" tIns="91425" rIns="91425" bIns="91425" anchor="t" anchorCtr="0">
            <a:noAutofit/>
          </a:bodyPr>
          <a:lstStyle/>
          <a:p>
            <a:pPr lvl="0">
              <a:spcBef>
                <a:spcPts val="0"/>
              </a:spcBef>
              <a:buNone/>
            </a:pPr>
            <a:r>
              <a:rPr lang="en"/>
              <a:t>Dungeons &amp; Dragons and </a:t>
            </a:r>
          </a:p>
          <a:p>
            <a:pPr lvl="0">
              <a:spcBef>
                <a:spcPts val="0"/>
              </a:spcBef>
              <a:buNone/>
            </a:pPr>
            <a:r>
              <a:rPr lang="en"/>
              <a:t>similar games</a:t>
            </a:r>
          </a:p>
          <a:p>
            <a:pPr lvl="0">
              <a:spcBef>
                <a:spcPts val="0"/>
              </a:spcBef>
              <a:buNone/>
            </a:pPr>
            <a:endParaRPr/>
          </a:p>
          <a:p>
            <a:pPr marL="457200" lvl="0" indent="-355600">
              <a:spcBef>
                <a:spcPts val="0"/>
              </a:spcBef>
              <a:buSzPct val="100000"/>
            </a:pPr>
            <a:r>
              <a:rPr lang="en" sz="2000"/>
              <a:t>Theater of the mind</a:t>
            </a:r>
          </a:p>
          <a:p>
            <a:pPr marL="457200" lvl="0" indent="-355600" rtl="0">
              <a:spcBef>
                <a:spcPts val="0"/>
              </a:spcBef>
              <a:buSzPct val="100000"/>
            </a:pPr>
            <a:r>
              <a:rPr lang="en" sz="2000"/>
              <a:t>Storytelling</a:t>
            </a:r>
          </a:p>
          <a:p>
            <a:pPr marL="457200" lvl="0" indent="-355600" rtl="0">
              <a:spcBef>
                <a:spcPts val="0"/>
              </a:spcBef>
              <a:buSzPct val="100000"/>
            </a:pPr>
            <a:r>
              <a:rPr lang="en" sz="2000"/>
              <a:t>Also called ‘pen and </a:t>
            </a:r>
          </a:p>
          <a:p>
            <a:pPr lvl="0" indent="457200" rtl="0">
              <a:spcBef>
                <a:spcPts val="0"/>
              </a:spcBef>
              <a:buNone/>
            </a:pPr>
            <a:r>
              <a:rPr lang="en" sz="2000"/>
              <a:t>paper’ games</a:t>
            </a:r>
          </a:p>
        </p:txBody>
      </p:sp>
      <p:pic>
        <p:nvPicPr>
          <p:cNvPr id="149" name="Shape 149"/>
          <p:cNvPicPr preferRelativeResize="0"/>
          <p:nvPr/>
        </p:nvPicPr>
        <p:blipFill rotWithShape="1">
          <a:blip r:embed="rId3">
            <a:alphaModFix/>
          </a:blip>
          <a:srcRect b="15347"/>
          <a:stretch/>
        </p:blipFill>
        <p:spPr>
          <a:xfrm>
            <a:off x="5127974" y="1130950"/>
            <a:ext cx="3701875" cy="2350299"/>
          </a:xfrm>
          <a:prstGeom prst="rect">
            <a:avLst/>
          </a:prstGeom>
          <a:noFill/>
          <a:ln w="9525" cap="flat" cmpd="sng">
            <a:solidFill>
              <a:srgbClr val="000000"/>
            </a:solidFill>
            <a:prstDash val="solid"/>
            <a:round/>
            <a:headEnd type="none" w="med" len="med"/>
            <a:tailEnd type="none" w="med" len="med"/>
          </a:ln>
        </p:spPr>
      </p:pic>
      <p:pic>
        <p:nvPicPr>
          <p:cNvPr id="150" name="Shape 150"/>
          <p:cNvPicPr preferRelativeResize="0"/>
          <p:nvPr/>
        </p:nvPicPr>
        <p:blipFill rotWithShape="1">
          <a:blip r:embed="rId4">
            <a:alphaModFix/>
          </a:blip>
          <a:srcRect l="16385" t="10553" r="7752" b="4542"/>
          <a:stretch/>
        </p:blipFill>
        <p:spPr>
          <a:xfrm>
            <a:off x="3735824" y="2505999"/>
            <a:ext cx="2815538" cy="2350300"/>
          </a:xfrm>
          <a:prstGeom prst="rect">
            <a:avLst/>
          </a:prstGeom>
          <a:noFill/>
          <a:ln w="9525" cap="flat" cmpd="sng">
            <a:solidFill>
              <a:srgbClr val="000000"/>
            </a:solidFill>
            <a:prstDash val="solid"/>
            <a:round/>
            <a:headEnd type="none" w="med" len="med"/>
            <a:tailEnd type="none" w="med" len="me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Shape 674"/>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Suggested Titles, cont.</a:t>
            </a:r>
          </a:p>
        </p:txBody>
      </p:sp>
      <p:sp>
        <p:nvSpPr>
          <p:cNvPr id="675" name="Shape 675"/>
          <p:cNvSpPr txBox="1">
            <a:spLocks noGrp="1"/>
          </p:cNvSpPr>
          <p:nvPr>
            <p:ph type="body" idx="1"/>
          </p:nvPr>
        </p:nvSpPr>
        <p:spPr>
          <a:xfrm>
            <a:off x="886650" y="1446008"/>
            <a:ext cx="7370700" cy="3327300"/>
          </a:xfrm>
          <a:prstGeom prst="rect">
            <a:avLst/>
          </a:prstGeom>
        </p:spPr>
        <p:txBody>
          <a:bodyPr lIns="91425" tIns="91425" rIns="91425" bIns="91425" anchor="t" anchorCtr="0">
            <a:noAutofit/>
          </a:bodyPr>
          <a:lstStyle/>
          <a:p>
            <a:pPr lvl="0">
              <a:spcBef>
                <a:spcPts val="0"/>
              </a:spcBef>
              <a:buNone/>
            </a:pPr>
            <a:r>
              <a:rPr lang="en"/>
              <a:t>If your players are fandom-oriented or open to trying lesser known systems:</a:t>
            </a:r>
          </a:p>
          <a:p>
            <a:pPr marL="914400" lvl="0" indent="-342900" rtl="0">
              <a:spcBef>
                <a:spcPts val="0"/>
              </a:spcBef>
              <a:buSzPct val="100000"/>
            </a:pPr>
            <a:r>
              <a:rPr lang="en" sz="1800"/>
              <a:t>Cortex RPG system</a:t>
            </a:r>
          </a:p>
          <a:p>
            <a:pPr marL="1828800" lvl="2" indent="-342900" rtl="0">
              <a:spcBef>
                <a:spcPts val="0"/>
              </a:spcBef>
              <a:buSzPct val="100000"/>
            </a:pPr>
            <a:r>
              <a:rPr lang="en" sz="1800"/>
              <a:t>Serenity (Firefly ‘verse) </a:t>
            </a:r>
            <a:r>
              <a:rPr lang="en" sz="1200"/>
              <a:t>[game of the year 2005]</a:t>
            </a:r>
          </a:p>
          <a:p>
            <a:pPr marL="1828800" lvl="2" indent="-342900" rtl="0">
              <a:spcBef>
                <a:spcPts val="0"/>
              </a:spcBef>
              <a:buSzPct val="100000"/>
            </a:pPr>
            <a:r>
              <a:rPr lang="en" sz="1800"/>
              <a:t>Supernatural</a:t>
            </a:r>
          </a:p>
          <a:p>
            <a:pPr marL="1828800" lvl="2" indent="-342900" rtl="0">
              <a:spcBef>
                <a:spcPts val="0"/>
              </a:spcBef>
              <a:buSzPct val="100000"/>
            </a:pPr>
            <a:r>
              <a:rPr lang="en" sz="1800"/>
              <a:t>Battlestar Galactica</a:t>
            </a:r>
          </a:p>
          <a:p>
            <a:pPr marL="1828800" lvl="2" indent="-342900" rtl="0">
              <a:spcBef>
                <a:spcPts val="0"/>
              </a:spcBef>
              <a:buSzPct val="100000"/>
            </a:pPr>
            <a:r>
              <a:rPr lang="en" sz="1800"/>
              <a:t>Smallville</a:t>
            </a:r>
          </a:p>
          <a:p>
            <a:pPr marL="914400" lvl="0" indent="-342900" rtl="0">
              <a:spcBef>
                <a:spcPts val="0"/>
              </a:spcBef>
              <a:buSzPct val="100000"/>
            </a:pPr>
            <a:r>
              <a:rPr lang="en" sz="1800"/>
              <a:t>Mutants &amp; Masterminds (superheros/villains)</a:t>
            </a:r>
          </a:p>
          <a:p>
            <a:pPr marL="914400" lvl="0" indent="-342900">
              <a:spcBef>
                <a:spcPts val="0"/>
              </a:spcBef>
              <a:buSzPct val="100000"/>
            </a:pPr>
            <a:r>
              <a:rPr lang="en" sz="1800"/>
              <a:t>Fate Core and Fate: Accelerated Edition (pay what you want)</a:t>
            </a:r>
          </a:p>
        </p:txBody>
      </p:sp>
      <p:pic>
        <p:nvPicPr>
          <p:cNvPr id="676" name="Shape 676"/>
          <p:cNvPicPr preferRelativeResize="0"/>
          <p:nvPr/>
        </p:nvPicPr>
        <p:blipFill>
          <a:blip r:embed="rId3">
            <a:alphaModFix/>
          </a:blip>
          <a:stretch>
            <a:fillRect/>
          </a:stretch>
        </p:blipFill>
        <p:spPr>
          <a:xfrm rot="488353">
            <a:off x="7385431" y="2007083"/>
            <a:ext cx="1506383" cy="1956182"/>
          </a:xfrm>
          <a:prstGeom prst="rect">
            <a:avLst/>
          </a:prstGeom>
          <a:noFill/>
          <a:ln>
            <a:noFill/>
          </a:ln>
        </p:spPr>
      </p:pic>
      <p:pic>
        <p:nvPicPr>
          <p:cNvPr id="677" name="Shape 677"/>
          <p:cNvPicPr preferRelativeResize="0"/>
          <p:nvPr/>
        </p:nvPicPr>
        <p:blipFill>
          <a:blip r:embed="rId4">
            <a:alphaModFix/>
          </a:blip>
          <a:stretch>
            <a:fillRect/>
          </a:stretch>
        </p:blipFill>
        <p:spPr>
          <a:xfrm rot="-161381">
            <a:off x="181500" y="3309255"/>
            <a:ext cx="1178499" cy="15202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Shape 682"/>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A note about World of Darkness:</a:t>
            </a:r>
          </a:p>
        </p:txBody>
      </p:sp>
      <p:sp>
        <p:nvSpPr>
          <p:cNvPr id="683" name="Shape 683"/>
          <p:cNvSpPr txBox="1">
            <a:spLocks noGrp="1"/>
          </p:cNvSpPr>
          <p:nvPr>
            <p:ph type="body" idx="1"/>
          </p:nvPr>
        </p:nvSpPr>
        <p:spPr>
          <a:xfrm>
            <a:off x="886650" y="1598408"/>
            <a:ext cx="7370700" cy="3327300"/>
          </a:xfrm>
          <a:prstGeom prst="rect">
            <a:avLst/>
          </a:prstGeom>
        </p:spPr>
        <p:txBody>
          <a:bodyPr lIns="91425" tIns="91425" rIns="91425" bIns="91425" anchor="t" anchorCtr="0">
            <a:noAutofit/>
          </a:bodyPr>
          <a:lstStyle/>
          <a:p>
            <a:pPr lvl="0">
              <a:spcBef>
                <a:spcPts val="0"/>
              </a:spcBef>
              <a:buNone/>
            </a:pPr>
            <a:r>
              <a:rPr lang="en" sz="2100" b="1"/>
              <a:t>World of Darkness</a:t>
            </a:r>
            <a:r>
              <a:rPr lang="en" sz="2100"/>
              <a:t> (White Wolf Gaming Studio) used to be one of the biggest RPG settings for both tabletop and live-action roleplay. It’s a bit lost right now after being discontinued, bought by another company, then bought by </a:t>
            </a:r>
            <a:r>
              <a:rPr lang="en" sz="2100" i="1"/>
              <a:t>another</a:t>
            </a:r>
            <a:r>
              <a:rPr lang="en" sz="2100"/>
              <a:t> company after that. </a:t>
            </a:r>
          </a:p>
          <a:p>
            <a:pPr lvl="0">
              <a:spcBef>
                <a:spcPts val="0"/>
              </a:spcBef>
              <a:buNone/>
            </a:pPr>
            <a:endParaRPr sz="600"/>
          </a:p>
          <a:p>
            <a:pPr lvl="0">
              <a:spcBef>
                <a:spcPts val="0"/>
              </a:spcBef>
              <a:buNone/>
            </a:pPr>
            <a:r>
              <a:rPr lang="en" sz="2100"/>
              <a:t>The future is uncertain, but it’s past popularity means it’s worth having it on your radar. Their line includes three core settings: Vampire, Werewolf, and Mage.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Shape 688"/>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Websites</a:t>
            </a:r>
          </a:p>
        </p:txBody>
      </p:sp>
      <p:sp>
        <p:nvSpPr>
          <p:cNvPr id="689" name="Shape 689"/>
          <p:cNvSpPr txBox="1">
            <a:spLocks noGrp="1"/>
          </p:cNvSpPr>
          <p:nvPr>
            <p:ph type="body" idx="1"/>
          </p:nvPr>
        </p:nvSpPr>
        <p:spPr>
          <a:xfrm>
            <a:off x="886650" y="1522208"/>
            <a:ext cx="7370700" cy="3327300"/>
          </a:xfrm>
          <a:prstGeom prst="rect">
            <a:avLst/>
          </a:prstGeom>
        </p:spPr>
        <p:txBody>
          <a:bodyPr lIns="91425" tIns="91425" rIns="91425" bIns="91425" anchor="t" anchorCtr="0">
            <a:noAutofit/>
          </a:bodyPr>
          <a:lstStyle/>
          <a:p>
            <a:pPr lvl="0">
              <a:spcBef>
                <a:spcPts val="0"/>
              </a:spcBef>
              <a:buNone/>
            </a:pPr>
            <a:r>
              <a:rPr lang="en" sz="2200"/>
              <a:t>General news and information:</a:t>
            </a:r>
          </a:p>
          <a:p>
            <a:pPr marL="914400" lvl="0" indent="-368300" rtl="0">
              <a:spcBef>
                <a:spcPts val="0"/>
              </a:spcBef>
              <a:buSzPct val="100000"/>
            </a:pPr>
            <a:r>
              <a:rPr lang="en" sz="2200"/>
              <a:t>enworld.org</a:t>
            </a:r>
          </a:p>
          <a:p>
            <a:pPr marL="914400" lvl="0" indent="-368300" rtl="0">
              <a:spcBef>
                <a:spcPts val="0"/>
              </a:spcBef>
              <a:buSzPct val="100000"/>
            </a:pPr>
            <a:r>
              <a:rPr lang="en" sz="2200"/>
              <a:t>tribality.com</a:t>
            </a:r>
          </a:p>
          <a:p>
            <a:pPr lvl="0" rtl="0">
              <a:spcBef>
                <a:spcPts val="0"/>
              </a:spcBef>
              <a:buNone/>
            </a:pPr>
            <a:endParaRPr sz="1600"/>
          </a:p>
          <a:p>
            <a:pPr lvl="0" rtl="0">
              <a:spcBef>
                <a:spcPts val="0"/>
              </a:spcBef>
              <a:buNone/>
            </a:pPr>
            <a:r>
              <a:rPr lang="en" sz="2200"/>
              <a:t>Specific Systems:</a:t>
            </a:r>
          </a:p>
          <a:p>
            <a:pPr marL="914400" lvl="0" indent="-368300" rtl="0">
              <a:spcBef>
                <a:spcPts val="0"/>
              </a:spcBef>
              <a:buSzPct val="100000"/>
            </a:pPr>
            <a:r>
              <a:rPr lang="en" sz="2200"/>
              <a:t>Paizo.com (Pathfinder)</a:t>
            </a:r>
          </a:p>
          <a:p>
            <a:pPr marL="914400" lvl="0" indent="-368300" rtl="0">
              <a:spcBef>
                <a:spcPts val="0"/>
              </a:spcBef>
              <a:buSzPct val="100000"/>
            </a:pPr>
            <a:r>
              <a:rPr lang="en" sz="2200"/>
              <a:t>Wizardsofthecoast.com (D&amp;D)</a:t>
            </a:r>
          </a:p>
          <a:p>
            <a:pPr marL="914400" lvl="0" indent="-368300">
              <a:spcBef>
                <a:spcPts val="0"/>
              </a:spcBef>
              <a:buSzPct val="100000"/>
            </a:pPr>
            <a:r>
              <a:rPr lang="en" sz="2200"/>
              <a:t>Fantasyflightgames.com (Star Wars)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Shape 694"/>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Free Dungeons &amp; Dragons</a:t>
            </a:r>
          </a:p>
        </p:txBody>
      </p:sp>
      <p:sp>
        <p:nvSpPr>
          <p:cNvPr id="695" name="Shape 695"/>
          <p:cNvSpPr txBox="1">
            <a:spLocks noGrp="1"/>
          </p:cNvSpPr>
          <p:nvPr>
            <p:ph type="body" idx="1"/>
          </p:nvPr>
        </p:nvSpPr>
        <p:spPr>
          <a:xfrm>
            <a:off x="886650" y="1598408"/>
            <a:ext cx="7370700" cy="3327300"/>
          </a:xfrm>
          <a:prstGeom prst="rect">
            <a:avLst/>
          </a:prstGeom>
        </p:spPr>
        <p:txBody>
          <a:bodyPr lIns="91425" tIns="91425" rIns="91425" bIns="91425" anchor="t" anchorCtr="0">
            <a:noAutofit/>
          </a:bodyPr>
          <a:lstStyle/>
          <a:p>
            <a:pPr lvl="0">
              <a:spcBef>
                <a:spcPts val="0"/>
              </a:spcBef>
              <a:buNone/>
            </a:pPr>
            <a:r>
              <a:rPr lang="en"/>
              <a:t>Download the basic rule set for Dungeons &amp; Dragons 5th edition for free on the Wizards of the Coast website. All you’ll need is dice. </a:t>
            </a:r>
          </a:p>
          <a:p>
            <a:pPr lvl="0">
              <a:spcBef>
                <a:spcPts val="0"/>
              </a:spcBef>
              <a:buNone/>
            </a:pPr>
            <a:endParaRPr/>
          </a:p>
          <a:p>
            <a:pPr lvl="0">
              <a:spcBef>
                <a:spcPts val="0"/>
              </a:spcBef>
              <a:buNone/>
            </a:pPr>
            <a:r>
              <a:rPr lang="en" sz="2200" u="sng">
                <a:solidFill>
                  <a:schemeClr val="hlink"/>
                </a:solidFill>
                <a:hlinkClick r:id="rId3"/>
              </a:rPr>
              <a:t>http://dnd.wizards.com/articles/features/basicrules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Shape 700"/>
          <p:cNvSpPr txBox="1">
            <a:spLocks noGrp="1"/>
          </p:cNvSpPr>
          <p:nvPr>
            <p:ph type="ctrTitle" idx="4294967295"/>
          </p:nvPr>
        </p:nvSpPr>
        <p:spPr>
          <a:xfrm>
            <a:off x="1693250" y="1348450"/>
            <a:ext cx="7221900" cy="1159800"/>
          </a:xfrm>
          <a:prstGeom prst="rect">
            <a:avLst/>
          </a:prstGeom>
        </p:spPr>
        <p:txBody>
          <a:bodyPr lIns="91425" tIns="91425" rIns="91425" bIns="91425" anchor="t" anchorCtr="0">
            <a:noAutofit/>
          </a:bodyPr>
          <a:lstStyle/>
          <a:p>
            <a:pPr lvl="0" algn="ctr" rtl="0">
              <a:spcBef>
                <a:spcPts val="0"/>
              </a:spcBef>
              <a:buNone/>
            </a:pPr>
            <a:r>
              <a:rPr lang="en" sz="6000">
                <a:solidFill>
                  <a:srgbClr val="00AE9D"/>
                </a:solidFill>
              </a:rPr>
              <a:t>Managing </a:t>
            </a:r>
          </a:p>
          <a:p>
            <a:pPr lvl="0" algn="ctr" rtl="0">
              <a:spcBef>
                <a:spcPts val="0"/>
              </a:spcBef>
              <a:buNone/>
            </a:pPr>
            <a:r>
              <a:rPr lang="en" sz="6000">
                <a:solidFill>
                  <a:srgbClr val="00AE9D"/>
                </a:solidFill>
              </a:rPr>
              <a:t>Access to </a:t>
            </a:r>
          </a:p>
          <a:p>
            <a:pPr lvl="0" algn="ctr" rtl="0">
              <a:spcBef>
                <a:spcPts val="0"/>
              </a:spcBef>
              <a:buNone/>
            </a:pPr>
            <a:r>
              <a:rPr lang="en" sz="6000">
                <a:solidFill>
                  <a:srgbClr val="00AE9D"/>
                </a:solidFill>
              </a:rPr>
              <a:t>Gaming Supplies</a:t>
            </a:r>
          </a:p>
        </p:txBody>
      </p:sp>
      <p:sp>
        <p:nvSpPr>
          <p:cNvPr id="701" name="Shape 701"/>
          <p:cNvSpPr/>
          <p:nvPr/>
        </p:nvSpPr>
        <p:spPr>
          <a:xfrm>
            <a:off x="1114649" y="2335349"/>
            <a:ext cx="1189970" cy="1077239"/>
          </a:xfrm>
          <a:custGeom>
            <a:avLst/>
            <a:gdLst/>
            <a:ahLst/>
            <a:cxnLst/>
            <a:rect l="0" t="0" r="0" b="0"/>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ABE33F"/>
          </a:solidFill>
          <a:ln>
            <a:noFill/>
          </a:ln>
        </p:spPr>
        <p:txBody>
          <a:bodyPr lIns="91425" tIns="91425" rIns="91425" bIns="91425" anchor="ctr" anchorCtr="0">
            <a:noAutofit/>
          </a:bodyPr>
          <a:lstStyle/>
          <a:p>
            <a:pPr lvl="0">
              <a:spcBef>
                <a:spcPts val="0"/>
              </a:spcBef>
              <a:buNone/>
            </a:pPr>
            <a:endParaRPr/>
          </a:p>
        </p:txBody>
      </p:sp>
      <p:sp>
        <p:nvSpPr>
          <p:cNvPr id="702" name="Shape 702"/>
          <p:cNvSpPr/>
          <p:nvPr/>
        </p:nvSpPr>
        <p:spPr>
          <a:xfrm rot="264">
            <a:off x="645681" y="2149813"/>
            <a:ext cx="1047572" cy="1065748"/>
          </a:xfrm>
          <a:custGeom>
            <a:avLst/>
            <a:gdLst/>
            <a:ahLst/>
            <a:cxnLst/>
            <a:rect l="0" t="0" r="0" b="0"/>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00AE9D">
              <a:alpha val="83460"/>
            </a:srgbClr>
          </a:solidFill>
          <a:ln>
            <a:noFill/>
          </a:ln>
        </p:spPr>
        <p:txBody>
          <a:bodyPr lIns="91425" tIns="91425" rIns="91425" bIns="91425" anchor="ctr" anchorCtr="0">
            <a:noAutofit/>
          </a:bodyPr>
          <a:lstStyle/>
          <a:p>
            <a:pPr lvl="0">
              <a:spcBef>
                <a:spcPts val="0"/>
              </a:spcBef>
              <a:buNone/>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Shape 707"/>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Considerations</a:t>
            </a:r>
          </a:p>
        </p:txBody>
      </p:sp>
      <p:sp>
        <p:nvSpPr>
          <p:cNvPr id="708" name="Shape 708"/>
          <p:cNvSpPr txBox="1">
            <a:spLocks noGrp="1"/>
          </p:cNvSpPr>
          <p:nvPr>
            <p:ph type="body" idx="1"/>
          </p:nvPr>
        </p:nvSpPr>
        <p:spPr>
          <a:xfrm>
            <a:off x="886650" y="1598408"/>
            <a:ext cx="7370700" cy="3327300"/>
          </a:xfrm>
          <a:prstGeom prst="rect">
            <a:avLst/>
          </a:prstGeom>
        </p:spPr>
        <p:txBody>
          <a:bodyPr lIns="91425" tIns="91425" rIns="91425" bIns="91425" anchor="t" anchorCtr="0">
            <a:noAutofit/>
          </a:bodyPr>
          <a:lstStyle/>
          <a:p>
            <a:pPr marL="457200" lvl="0" indent="-228600" rtl="0">
              <a:spcBef>
                <a:spcPts val="0"/>
              </a:spcBef>
              <a:spcAft>
                <a:spcPts val="1000"/>
              </a:spcAft>
            </a:pPr>
            <a:r>
              <a:rPr lang="en"/>
              <a:t>Consider barcoding them for in-house use</a:t>
            </a:r>
          </a:p>
          <a:p>
            <a:pPr marL="457200" lvl="0" indent="-228600" rtl="0">
              <a:spcBef>
                <a:spcPts val="0"/>
              </a:spcBef>
              <a:spcAft>
                <a:spcPts val="1000"/>
              </a:spcAft>
            </a:pPr>
            <a:r>
              <a:rPr lang="en"/>
              <a:t>Include a laminated list of all the pieces either in the box or taped to the outside</a:t>
            </a:r>
          </a:p>
          <a:p>
            <a:pPr marL="457200" lvl="0" indent="-228600">
              <a:spcBef>
                <a:spcPts val="0"/>
              </a:spcBef>
              <a:spcAft>
                <a:spcPts val="1000"/>
              </a:spcAft>
            </a:pPr>
            <a:r>
              <a:rPr lang="en"/>
              <a:t>Available all the time vs. available only during programs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pic>
        <p:nvPicPr>
          <p:cNvPr id="713" name="Shape 713"/>
          <p:cNvPicPr preferRelativeResize="0"/>
          <p:nvPr/>
        </p:nvPicPr>
        <p:blipFill>
          <a:blip r:embed="rId3">
            <a:alphaModFix/>
          </a:blip>
          <a:stretch>
            <a:fillRect/>
          </a:stretch>
        </p:blipFill>
        <p:spPr>
          <a:xfrm>
            <a:off x="1540175" y="534794"/>
            <a:ext cx="5738573" cy="4303923"/>
          </a:xfrm>
          <a:prstGeom prst="rect">
            <a:avLst/>
          </a:prstGeom>
          <a:noFill/>
          <a:ln w="9525" cap="flat" cmpd="sng">
            <a:solidFill>
              <a:srgbClr val="000000"/>
            </a:solidFill>
            <a:prstDash val="solid"/>
            <a:round/>
            <a:headEnd type="none" w="med" len="med"/>
            <a:tailEnd type="none" w="med" len="me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pic>
        <p:nvPicPr>
          <p:cNvPr id="718" name="Shape 718"/>
          <p:cNvPicPr preferRelativeResize="0"/>
          <p:nvPr/>
        </p:nvPicPr>
        <p:blipFill rotWithShape="1">
          <a:blip r:embed="rId3">
            <a:alphaModFix/>
          </a:blip>
          <a:srcRect l="8734" t="33956" b="32528"/>
          <a:stretch/>
        </p:blipFill>
        <p:spPr>
          <a:xfrm>
            <a:off x="134599" y="311999"/>
            <a:ext cx="8874800" cy="2607155"/>
          </a:xfrm>
          <a:prstGeom prst="rect">
            <a:avLst/>
          </a:prstGeom>
          <a:noFill/>
          <a:ln w="9525" cap="flat" cmpd="sng">
            <a:solidFill>
              <a:srgbClr val="000000"/>
            </a:solidFill>
            <a:prstDash val="solid"/>
            <a:round/>
            <a:headEnd type="none" w="med" len="med"/>
            <a:tailEnd type="none" w="med" len="med"/>
          </a:ln>
        </p:spPr>
      </p:pic>
      <p:pic>
        <p:nvPicPr>
          <p:cNvPr id="719" name="Shape 719"/>
          <p:cNvPicPr preferRelativeResize="0"/>
          <p:nvPr/>
        </p:nvPicPr>
        <p:blipFill rotWithShape="1">
          <a:blip r:embed="rId4">
            <a:alphaModFix/>
          </a:blip>
          <a:srcRect l="8366" t="9888" b="66347"/>
          <a:stretch/>
        </p:blipFill>
        <p:spPr>
          <a:xfrm>
            <a:off x="124525" y="3050800"/>
            <a:ext cx="8874800" cy="1841326"/>
          </a:xfrm>
          <a:prstGeom prst="rect">
            <a:avLst/>
          </a:prstGeom>
          <a:noFill/>
          <a:ln w="9525" cap="flat" cmpd="sng">
            <a:solidFill>
              <a:srgbClr val="000000"/>
            </a:solidFill>
            <a:prstDash val="solid"/>
            <a:round/>
            <a:headEnd type="none" w="med" len="med"/>
            <a:tailEnd type="none" w="med" len="me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Shape 724"/>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Tabletop RPGs</a:t>
            </a:r>
          </a:p>
        </p:txBody>
      </p:sp>
      <p:sp>
        <p:nvSpPr>
          <p:cNvPr id="725" name="Shape 725"/>
          <p:cNvSpPr txBox="1">
            <a:spLocks noGrp="1"/>
          </p:cNvSpPr>
          <p:nvPr>
            <p:ph type="body" idx="1"/>
          </p:nvPr>
        </p:nvSpPr>
        <p:spPr>
          <a:xfrm>
            <a:off x="886650" y="1598408"/>
            <a:ext cx="7370700" cy="3327300"/>
          </a:xfrm>
          <a:prstGeom prst="rect">
            <a:avLst/>
          </a:prstGeom>
        </p:spPr>
        <p:txBody>
          <a:bodyPr lIns="91425" tIns="91425" rIns="91425" bIns="91425" anchor="t" anchorCtr="0">
            <a:noAutofit/>
          </a:bodyPr>
          <a:lstStyle/>
          <a:p>
            <a:pPr marL="457200" lvl="0" indent="-228600" rtl="0">
              <a:spcBef>
                <a:spcPts val="0"/>
              </a:spcBef>
              <a:spcAft>
                <a:spcPts val="1000"/>
              </a:spcAft>
            </a:pPr>
            <a:r>
              <a:rPr lang="en"/>
              <a:t>If you choose to circulate copies of the core books, make sure you keep one copy of each book for In-Library Use Only. </a:t>
            </a:r>
          </a:p>
          <a:p>
            <a:pPr marL="457200" lvl="0" indent="-228600" rtl="0">
              <a:spcBef>
                <a:spcPts val="0"/>
              </a:spcBef>
              <a:spcAft>
                <a:spcPts val="1000"/>
              </a:spcAft>
            </a:pPr>
            <a:r>
              <a:rPr lang="en"/>
              <a:t>Keep the dice behind the desk or in another secure place.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Shape 730"/>
          <p:cNvSpPr txBox="1">
            <a:spLocks noGrp="1"/>
          </p:cNvSpPr>
          <p:nvPr>
            <p:ph type="ctrTitle"/>
          </p:nvPr>
        </p:nvSpPr>
        <p:spPr>
          <a:xfrm>
            <a:off x="1815525" y="2040550"/>
            <a:ext cx="5513100" cy="1159800"/>
          </a:xfrm>
          <a:prstGeom prst="rect">
            <a:avLst/>
          </a:prstGeom>
        </p:spPr>
        <p:txBody>
          <a:bodyPr lIns="91425" tIns="91425" rIns="91425" bIns="91425" anchor="b" anchorCtr="0">
            <a:noAutofit/>
          </a:bodyPr>
          <a:lstStyle/>
          <a:p>
            <a:pPr lvl="0" rtl="0">
              <a:spcBef>
                <a:spcPts val="0"/>
              </a:spcBef>
              <a:buNone/>
            </a:pPr>
            <a:r>
              <a:rPr lang="en"/>
              <a:t>Questions? Comments?</a:t>
            </a:r>
          </a:p>
        </p:txBody>
      </p:sp>
      <p:sp>
        <p:nvSpPr>
          <p:cNvPr id="731" name="Shape 731"/>
          <p:cNvSpPr txBox="1">
            <a:spLocks noGrp="1"/>
          </p:cNvSpPr>
          <p:nvPr>
            <p:ph type="subTitle" idx="1"/>
          </p:nvPr>
        </p:nvSpPr>
        <p:spPr>
          <a:xfrm>
            <a:off x="1815375" y="3068650"/>
            <a:ext cx="5513100" cy="78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886650" y="398400"/>
            <a:ext cx="7370700" cy="857400"/>
          </a:xfrm>
          <a:prstGeom prst="rect">
            <a:avLst/>
          </a:prstGeom>
        </p:spPr>
        <p:txBody>
          <a:bodyPr lIns="91425" tIns="91425" rIns="91425" bIns="91425" anchor="t" anchorCtr="0">
            <a:noAutofit/>
          </a:bodyPr>
          <a:lstStyle/>
          <a:p>
            <a:pPr lvl="0">
              <a:spcBef>
                <a:spcPts val="0"/>
              </a:spcBef>
              <a:buNone/>
            </a:pPr>
            <a:r>
              <a:rPr lang="en"/>
              <a:t>Live-Action Roleplaying (LARPing)</a:t>
            </a:r>
          </a:p>
        </p:txBody>
      </p:sp>
      <p:sp>
        <p:nvSpPr>
          <p:cNvPr id="156" name="Shape 156"/>
          <p:cNvSpPr txBox="1">
            <a:spLocks noGrp="1"/>
          </p:cNvSpPr>
          <p:nvPr>
            <p:ph type="body" idx="1"/>
          </p:nvPr>
        </p:nvSpPr>
        <p:spPr>
          <a:xfrm>
            <a:off x="672750" y="1019102"/>
            <a:ext cx="6038100" cy="2195700"/>
          </a:xfrm>
          <a:prstGeom prst="rect">
            <a:avLst/>
          </a:prstGeom>
        </p:spPr>
        <p:txBody>
          <a:bodyPr lIns="91425" tIns="91425" rIns="91425" bIns="91425" anchor="t" anchorCtr="0">
            <a:noAutofit/>
          </a:bodyPr>
          <a:lstStyle/>
          <a:p>
            <a:pPr lvl="0">
              <a:spcBef>
                <a:spcPts val="0"/>
              </a:spcBef>
              <a:buNone/>
            </a:pPr>
            <a:r>
              <a:rPr lang="en"/>
              <a:t>-Uses pencil and paper role play mechanics</a:t>
            </a:r>
          </a:p>
          <a:p>
            <a:pPr lvl="0">
              <a:spcBef>
                <a:spcPts val="0"/>
              </a:spcBef>
              <a:buNone/>
            </a:pPr>
            <a:r>
              <a:rPr lang="en"/>
              <a:t>-Uses acting and improv to create story</a:t>
            </a:r>
          </a:p>
          <a:p>
            <a:pPr lvl="0">
              <a:spcBef>
                <a:spcPts val="0"/>
              </a:spcBef>
              <a:buNone/>
            </a:pPr>
            <a:r>
              <a:rPr lang="en"/>
              <a:t>-Sometimes involves intricate costumes </a:t>
            </a:r>
          </a:p>
        </p:txBody>
      </p:sp>
      <p:pic>
        <p:nvPicPr>
          <p:cNvPr id="157" name="Shape 157"/>
          <p:cNvPicPr preferRelativeResize="0"/>
          <p:nvPr/>
        </p:nvPicPr>
        <p:blipFill>
          <a:blip r:embed="rId3">
            <a:alphaModFix/>
          </a:blip>
          <a:stretch>
            <a:fillRect/>
          </a:stretch>
        </p:blipFill>
        <p:spPr>
          <a:xfrm>
            <a:off x="4687425" y="2798449"/>
            <a:ext cx="3707950" cy="2090250"/>
          </a:xfrm>
          <a:prstGeom prst="rect">
            <a:avLst/>
          </a:prstGeom>
          <a:noFill/>
          <a:ln>
            <a:noFill/>
          </a:ln>
        </p:spPr>
      </p:pic>
      <p:pic>
        <p:nvPicPr>
          <p:cNvPr id="158" name="Shape 158"/>
          <p:cNvPicPr preferRelativeResize="0"/>
          <p:nvPr/>
        </p:nvPicPr>
        <p:blipFill>
          <a:blip r:embed="rId4">
            <a:alphaModFix/>
          </a:blip>
          <a:stretch>
            <a:fillRect/>
          </a:stretch>
        </p:blipFill>
        <p:spPr>
          <a:xfrm>
            <a:off x="1273675" y="2932424"/>
            <a:ext cx="3004225" cy="20008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Shape 736"/>
          <p:cNvSpPr txBox="1">
            <a:spLocks noGrp="1"/>
          </p:cNvSpPr>
          <p:nvPr>
            <p:ph type="ctrTitle"/>
          </p:nvPr>
        </p:nvSpPr>
        <p:spPr>
          <a:xfrm>
            <a:off x="1719025" y="1991825"/>
            <a:ext cx="5706000" cy="1159800"/>
          </a:xfrm>
          <a:prstGeom prst="rect">
            <a:avLst/>
          </a:prstGeom>
        </p:spPr>
        <p:txBody>
          <a:bodyPr lIns="91425" tIns="91425" rIns="91425" bIns="91425" anchor="ctr" anchorCtr="0">
            <a:noAutofit/>
          </a:bodyPr>
          <a:lstStyle/>
          <a:p>
            <a:pPr lvl="0">
              <a:spcBef>
                <a:spcPts val="0"/>
              </a:spcBef>
              <a:buNone/>
            </a:pPr>
            <a:r>
              <a:rPr lang="en"/>
              <a:t>Hands 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Escal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2789</Words>
  <Application>Microsoft Office PowerPoint</Application>
  <PresentationFormat>On-screen Show (16:9)</PresentationFormat>
  <Paragraphs>453</Paragraphs>
  <Slides>90</Slides>
  <Notes>90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90</vt:i4>
      </vt:variant>
    </vt:vector>
  </HeadingPairs>
  <TitlesOfParts>
    <vt:vector size="95" baseType="lpstr">
      <vt:lpstr>Times New Roman</vt:lpstr>
      <vt:lpstr>Arial</vt:lpstr>
      <vt:lpstr>Karla</vt:lpstr>
      <vt:lpstr>Raleway</vt:lpstr>
      <vt:lpstr>Escalus template</vt:lpstr>
      <vt:lpstr>Hands-on with  Gaming &amp; Geek Culture</vt:lpstr>
      <vt:lpstr>Presented by...</vt:lpstr>
      <vt:lpstr>Benefits of Gaming</vt:lpstr>
      <vt:lpstr>Types of Gaming  Because there are lots of ways to get your geek on!</vt:lpstr>
      <vt:lpstr>Video Games</vt:lpstr>
      <vt:lpstr>Board &amp; Card Games</vt:lpstr>
      <vt:lpstr>Board &amp; Card Games</vt:lpstr>
      <vt:lpstr>Tabletop RPGs</vt:lpstr>
      <vt:lpstr>Live-Action Roleplaying (LARPing)</vt:lpstr>
      <vt:lpstr>Less Feasible Gaming Styles</vt:lpstr>
      <vt:lpstr>Gamer Lingo so you can at least know what everyone’s talking about!</vt:lpstr>
      <vt:lpstr>Gamer Terms</vt:lpstr>
      <vt:lpstr>Gamer Terms, cont.</vt:lpstr>
      <vt:lpstr>Gamer Terms: Acronymns</vt:lpstr>
      <vt:lpstr>Gamer Terms: Acronymns</vt:lpstr>
      <vt:lpstr>Programming When You Don’t Got Gamer Game</vt:lpstr>
      <vt:lpstr>Gaming Tournaments</vt:lpstr>
      <vt:lpstr>League of Legends</vt:lpstr>
      <vt:lpstr>PowerPoint Presentation</vt:lpstr>
      <vt:lpstr>PowerPoint Presentation</vt:lpstr>
      <vt:lpstr>Gaming Partnerships</vt:lpstr>
      <vt:lpstr>Game Themed Parties!</vt:lpstr>
      <vt:lpstr>PowerPoint Presentation</vt:lpstr>
      <vt:lpstr>Minecraft</vt:lpstr>
      <vt:lpstr>Minecraft Parties  @ The East Brunswick Public Library</vt:lpstr>
      <vt:lpstr>Minecraft Parties @ EBPL Part 2 - Getting Crafty</vt:lpstr>
      <vt:lpstr>PowerPoint Presentation</vt:lpstr>
      <vt:lpstr>Minecraft Party Logistics (how to host a Minecraft party for 130+ kids)</vt:lpstr>
      <vt:lpstr>Game Themed Parties!</vt:lpstr>
      <vt:lpstr>Super Smash Brothers and Mario Kart</vt:lpstr>
      <vt:lpstr>Other Program Ideas</vt:lpstr>
      <vt:lpstr>Offline Gaming  (put down the electronics and back away slowly)</vt:lpstr>
      <vt:lpstr>Retro Game Day </vt:lpstr>
      <vt:lpstr>Day of FAIL</vt:lpstr>
      <vt:lpstr>International Tabletop Day</vt:lpstr>
      <vt:lpstr>Novel Tie-Ins</vt:lpstr>
      <vt:lpstr>Collection Development: Video Games</vt:lpstr>
      <vt:lpstr>Who does collection development for video games?</vt:lpstr>
      <vt:lpstr>Who feels like they have no idea what they’re doing?</vt:lpstr>
      <vt:lpstr>Video Games</vt:lpstr>
      <vt:lpstr>Let’s compare Star Fox Zero </vt:lpstr>
      <vt:lpstr>Let’s compare Star Fox Zero  </vt:lpstr>
      <vt:lpstr>Magazines</vt:lpstr>
      <vt:lpstr>Magazines</vt:lpstr>
      <vt:lpstr>Magazines - Game Informer </vt:lpstr>
      <vt:lpstr>Magazines - Game Informer</vt:lpstr>
      <vt:lpstr>Magazines - Xbox   </vt:lpstr>
      <vt:lpstr>Magazines - Xbox Magazine </vt:lpstr>
      <vt:lpstr>Websites</vt:lpstr>
      <vt:lpstr>Websites</vt:lpstr>
      <vt:lpstr>Websites - Kotaku </vt:lpstr>
      <vt:lpstr>Websites - Kotaku </vt:lpstr>
      <vt:lpstr>Websites - IGN  </vt:lpstr>
      <vt:lpstr>Websites - IGN </vt:lpstr>
      <vt:lpstr>Websites - Open Critic </vt:lpstr>
      <vt:lpstr>Websites - Open Critic  </vt:lpstr>
      <vt:lpstr>Librarians! </vt:lpstr>
      <vt:lpstr>Librarians- The Video Game Librarian </vt:lpstr>
      <vt:lpstr>Librarians- Library Journal </vt:lpstr>
      <vt:lpstr>Librarians- Beyond the Pixels (TSU) </vt:lpstr>
      <vt:lpstr>Librarians- Me! (Teen Librarian Toolbox)</vt:lpstr>
      <vt:lpstr>Librarians- Me! (Teen Librarian Toolbox)</vt:lpstr>
      <vt:lpstr>Top 3 Picks  </vt:lpstr>
      <vt:lpstr>Wii U</vt:lpstr>
      <vt:lpstr>PlayStation 4</vt:lpstr>
      <vt:lpstr>Xbox One</vt:lpstr>
      <vt:lpstr>Collection Development: Board &amp; Card Games</vt:lpstr>
      <vt:lpstr>Considerations</vt:lpstr>
      <vt:lpstr>Expenses, Storage, and Maintenance</vt:lpstr>
      <vt:lpstr>A note about expansions:</vt:lpstr>
      <vt:lpstr>Awards</vt:lpstr>
      <vt:lpstr>Wil Wheaton’s Tabletop</vt:lpstr>
      <vt:lpstr>Suggested Games</vt:lpstr>
      <vt:lpstr>Websites</vt:lpstr>
      <vt:lpstr>Collection Development:  Tabletop RPGs</vt:lpstr>
      <vt:lpstr>Considerations</vt:lpstr>
      <vt:lpstr>Expenses, Storage, and Maintenance</vt:lpstr>
      <vt:lpstr>Expenses, Storage, and Maintenance, cont. </vt:lpstr>
      <vt:lpstr>Suggested Titles</vt:lpstr>
      <vt:lpstr>Suggested Titles, cont.</vt:lpstr>
      <vt:lpstr>A note about World of Darkness:</vt:lpstr>
      <vt:lpstr>Websites</vt:lpstr>
      <vt:lpstr>Free Dungeons &amp; Dragons</vt:lpstr>
      <vt:lpstr>Managing  Access to  Gaming Supplies</vt:lpstr>
      <vt:lpstr>Considerations</vt:lpstr>
      <vt:lpstr>PowerPoint Presentation</vt:lpstr>
      <vt:lpstr>PowerPoint Presentation</vt:lpstr>
      <vt:lpstr>Tabletop RPGs</vt:lpstr>
      <vt:lpstr>Questions? Comments?</vt:lpstr>
      <vt:lpstr>Hands 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Hands-on with  Gaming &amp; Geek Culture</dc:title>
  <dc:creator>Megan England</dc:creator>
  <cp:lastModifiedBy>Megan England</cp:lastModifiedBy>
  <cp:revision>3</cp:revision>
  <dcterms:modified xsi:type="dcterms:W3CDTF">2016-05-24T20:47:53Z</dcterms:modified>
</cp:coreProperties>
</file>